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handoutMasterIdLst>
    <p:handoutMasterId r:id="rId48"/>
  </p:handoutMasterIdLst>
  <p:sldIdLst>
    <p:sldId id="267" r:id="rId2"/>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176" userDrawn="1">
          <p15:clr>
            <a:srgbClr val="A4A3A4"/>
          </p15:clr>
        </p15:guide>
        <p15:guide id="2" orient="horz" pos="3000" userDrawn="1">
          <p15:clr>
            <a:srgbClr val="A4A3A4"/>
          </p15:clr>
        </p15:guide>
        <p15:guide id="3" orient="horz" pos="384" userDrawn="1">
          <p15:clr>
            <a:srgbClr val="A4A3A4"/>
          </p15:clr>
        </p15:guide>
        <p15:guide id="4" orient="horz" pos="2688" userDrawn="1">
          <p15:clr>
            <a:srgbClr val="A4A3A4"/>
          </p15:clr>
        </p15:guide>
        <p15:guide id="5" orient="horz" pos="2904" userDrawn="1">
          <p15:clr>
            <a:srgbClr val="A4A3A4"/>
          </p15:clr>
        </p15:guide>
        <p15:guide id="6" orient="horz" pos="1680" userDrawn="1">
          <p15:clr>
            <a:srgbClr val="A4A3A4"/>
          </p15:clr>
        </p15:guide>
        <p15:guide id="7" orient="horz" pos="3216" userDrawn="1">
          <p15:clr>
            <a:srgbClr val="A4A3A4"/>
          </p15:clr>
        </p15:guide>
        <p15:guide id="8" orient="horz" pos="3096" userDrawn="1">
          <p15:clr>
            <a:srgbClr val="A4A3A4"/>
          </p15:clr>
        </p15:guide>
        <p15:guide id="9" pos="672" userDrawn="1">
          <p15:clr>
            <a:srgbClr val="A4A3A4"/>
          </p15:clr>
        </p15:guide>
        <p15:guide id="10" pos="2976" userDrawn="1">
          <p15:clr>
            <a:srgbClr val="A4A3A4"/>
          </p15:clr>
        </p15:guide>
        <p15:guide id="11" pos="5160" userDrawn="1">
          <p15:clr>
            <a:srgbClr val="A4A3A4"/>
          </p15:clr>
        </p15:guide>
        <p15:guide id="12" pos="1948" userDrawn="1">
          <p15:clr>
            <a:srgbClr val="A4A3A4"/>
          </p15:clr>
        </p15:guide>
        <p15:guide id="13" pos="216" userDrawn="1">
          <p15:clr>
            <a:srgbClr val="A4A3A4"/>
          </p15:clr>
        </p15:guide>
        <p15:guide id="14" orient="horz" pos="2160" userDrawn="1">
          <p15:clr>
            <a:srgbClr val="A4A3A4"/>
          </p15:clr>
        </p15:guide>
        <p15:guide id="15" orient="horz"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quel User" initials="SU" lastIdx="0" clrIdx="0">
    <p:extLst>
      <p:ext uri="{19B8F6BF-5375-455C-9EA6-DF929625EA0E}">
        <p15:presenceInfo xmlns:p15="http://schemas.microsoft.com/office/powerpoint/2012/main" userId="958da6fd0e6693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08C"/>
    <a:srgbClr val="692146"/>
    <a:srgbClr val="720F11"/>
    <a:srgbClr val="9F2241"/>
    <a:srgbClr val="E2DFCA"/>
    <a:srgbClr val="625D9C"/>
    <a:srgbClr val="E21A23"/>
    <a:srgbClr val="FFDFCA"/>
    <a:srgbClr val="FFB600"/>
    <a:srgbClr val="E7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98" autoAdjust="0"/>
    <p:restoredTop sz="94788" autoAdjust="0"/>
  </p:normalViewPr>
  <p:slideViewPr>
    <p:cSldViewPr snapToGrid="0">
      <p:cViewPr varScale="1">
        <p:scale>
          <a:sx n="86" d="100"/>
          <a:sy n="86" d="100"/>
        </p:scale>
        <p:origin x="1214" y="58"/>
      </p:cViewPr>
      <p:guideLst>
        <p:guide pos="1176"/>
        <p:guide orient="horz" pos="3000"/>
        <p:guide orient="horz" pos="384"/>
        <p:guide orient="horz" pos="2688"/>
        <p:guide orient="horz" pos="2904"/>
        <p:guide orient="horz" pos="1680"/>
        <p:guide orient="horz" pos="3216"/>
        <p:guide orient="horz" pos="3096"/>
        <p:guide pos="672"/>
        <p:guide pos="2976"/>
        <p:guide pos="5160"/>
        <p:guide pos="1948"/>
        <p:guide pos="216"/>
        <p:guide orient="horz" pos="2160"/>
        <p:guide orient="horz" pos="216"/>
      </p:guideLst>
    </p:cSldViewPr>
  </p:slideViewPr>
  <p:outlineViewPr>
    <p:cViewPr>
      <p:scale>
        <a:sx n="33" d="100"/>
        <a:sy n="33" d="100"/>
      </p:scale>
      <p:origin x="0" y="-14411"/>
    </p:cViewPr>
  </p:outlineViewPr>
  <p:notesTextViewPr>
    <p:cViewPr>
      <p:scale>
        <a:sx n="1" d="1"/>
        <a:sy n="1" d="1"/>
      </p:scale>
      <p:origin x="0" y="0"/>
    </p:cViewPr>
  </p:notesTextViewPr>
  <p:sorterViewPr>
    <p:cViewPr>
      <p:scale>
        <a:sx n="98" d="100"/>
        <a:sy n="98" d="100"/>
      </p:scale>
      <p:origin x="0" y="-201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145" cy="462721"/>
          </a:xfrm>
          <a:prstGeom prst="rect">
            <a:avLst/>
          </a:prstGeom>
        </p:spPr>
        <p:txBody>
          <a:bodyPr vert="horz" lIns="87304" tIns="43652" rIns="87304" bIns="43652" rtlCol="0"/>
          <a:lstStyle>
            <a:lvl1pPr algn="l">
              <a:defRPr sz="1100"/>
            </a:lvl1pPr>
          </a:lstStyle>
          <a:p>
            <a:endParaRPr lang="en-US" dirty="0"/>
          </a:p>
        </p:txBody>
      </p:sp>
      <p:sp>
        <p:nvSpPr>
          <p:cNvPr id="3" name="Date Placeholder 2"/>
          <p:cNvSpPr>
            <a:spLocks noGrp="1"/>
          </p:cNvSpPr>
          <p:nvPr>
            <p:ph type="dt" sz="quarter" idx="1"/>
          </p:nvPr>
        </p:nvSpPr>
        <p:spPr>
          <a:xfrm>
            <a:off x="3970734" y="0"/>
            <a:ext cx="3038145" cy="462721"/>
          </a:xfrm>
          <a:prstGeom prst="rect">
            <a:avLst/>
          </a:prstGeom>
        </p:spPr>
        <p:txBody>
          <a:bodyPr vert="horz" lIns="87304" tIns="43652" rIns="87304" bIns="43652" rtlCol="0"/>
          <a:lstStyle>
            <a:lvl1pPr algn="r">
              <a:defRPr sz="1100"/>
            </a:lvl1pPr>
          </a:lstStyle>
          <a:p>
            <a:fld id="{7CF79C4C-9A95-4F23-B503-12D2C6F00E19}" type="datetimeFigureOut">
              <a:rPr lang="en-US" smtClean="0"/>
              <a:t>11/2/2021</a:t>
            </a:fld>
            <a:endParaRPr lang="en-US" dirty="0"/>
          </a:p>
        </p:txBody>
      </p:sp>
      <p:sp>
        <p:nvSpPr>
          <p:cNvPr id="4" name="Footer Placeholder 3"/>
          <p:cNvSpPr>
            <a:spLocks noGrp="1"/>
          </p:cNvSpPr>
          <p:nvPr>
            <p:ph type="ftr" sz="quarter" idx="2"/>
          </p:nvPr>
        </p:nvSpPr>
        <p:spPr>
          <a:xfrm>
            <a:off x="1" y="8773355"/>
            <a:ext cx="3038145" cy="462720"/>
          </a:xfrm>
          <a:prstGeom prst="rect">
            <a:avLst/>
          </a:prstGeom>
        </p:spPr>
        <p:txBody>
          <a:bodyPr vert="horz" lIns="87304" tIns="43652" rIns="87304" bIns="43652" rtlCol="0" anchor="b"/>
          <a:lstStyle>
            <a:lvl1pPr algn="l">
              <a:defRPr sz="1100"/>
            </a:lvl1pPr>
          </a:lstStyle>
          <a:p>
            <a:endParaRPr lang="en-US" dirty="0"/>
          </a:p>
        </p:txBody>
      </p:sp>
      <p:sp>
        <p:nvSpPr>
          <p:cNvPr id="5" name="Slide Number Placeholder 4"/>
          <p:cNvSpPr>
            <a:spLocks noGrp="1"/>
          </p:cNvSpPr>
          <p:nvPr>
            <p:ph type="sldNum" sz="quarter" idx="3"/>
          </p:nvPr>
        </p:nvSpPr>
        <p:spPr>
          <a:xfrm>
            <a:off x="3970734" y="8773355"/>
            <a:ext cx="3038145" cy="462720"/>
          </a:xfrm>
          <a:prstGeom prst="rect">
            <a:avLst/>
          </a:prstGeom>
        </p:spPr>
        <p:txBody>
          <a:bodyPr vert="horz" lIns="87304" tIns="43652" rIns="87304" bIns="43652" rtlCol="0" anchor="b"/>
          <a:lstStyle>
            <a:lvl1pPr algn="r">
              <a:defRPr sz="1100"/>
            </a:lvl1pPr>
          </a:lstStyle>
          <a:p>
            <a:fld id="{9BEDD28F-82A9-4FAE-8C69-E41F27D67B02}" type="slidenum">
              <a:rPr lang="en-US" smtClean="0"/>
              <a:t>‹#›</a:t>
            </a:fld>
            <a:endParaRPr lang="en-US" dirty="0"/>
          </a:p>
        </p:txBody>
      </p:sp>
    </p:spTree>
    <p:extLst>
      <p:ext uri="{BB962C8B-B14F-4D97-AF65-F5344CB8AC3E}">
        <p14:creationId xmlns:p14="http://schemas.microsoft.com/office/powerpoint/2010/main" val="27668477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7"/>
          </a:xfrm>
          <a:prstGeom prst="rect">
            <a:avLst/>
          </a:prstGeom>
        </p:spPr>
        <p:txBody>
          <a:bodyPr vert="horz" lIns="92290" tIns="46144" rIns="92290" bIns="46144" rtlCol="0"/>
          <a:lstStyle>
            <a:lvl1pPr algn="l">
              <a:defRPr sz="1200"/>
            </a:lvl1pPr>
          </a:lstStyle>
          <a:p>
            <a:endParaRPr lang="en-US" dirty="0"/>
          </a:p>
        </p:txBody>
      </p:sp>
      <p:sp>
        <p:nvSpPr>
          <p:cNvPr id="3" name="Date Placeholder 2"/>
          <p:cNvSpPr>
            <a:spLocks noGrp="1"/>
          </p:cNvSpPr>
          <p:nvPr>
            <p:ph type="dt" idx="1"/>
          </p:nvPr>
        </p:nvSpPr>
        <p:spPr>
          <a:xfrm>
            <a:off x="3970938" y="2"/>
            <a:ext cx="3037840" cy="463407"/>
          </a:xfrm>
          <a:prstGeom prst="rect">
            <a:avLst/>
          </a:prstGeom>
        </p:spPr>
        <p:txBody>
          <a:bodyPr vert="horz" lIns="92290" tIns="46144" rIns="92290" bIns="46144" rtlCol="0"/>
          <a:lstStyle>
            <a:lvl1pPr algn="r">
              <a:defRPr sz="1200"/>
            </a:lvl1pPr>
          </a:lstStyle>
          <a:p>
            <a:fld id="{2BE65169-DB50-4446-8324-0D580DBE95C4}" type="datetimeFigureOut">
              <a:rPr lang="en-US" smtClean="0"/>
              <a:t>11/2/2021</a:t>
            </a:fld>
            <a:endParaRPr lang="en-US" dirty="0"/>
          </a:p>
        </p:txBody>
      </p:sp>
      <p:sp>
        <p:nvSpPr>
          <p:cNvPr id="4" name="Slide Image Placeholder 3"/>
          <p:cNvSpPr>
            <a:spLocks noGrp="1" noRot="1" noChangeAspect="1"/>
          </p:cNvSpPr>
          <p:nvPr>
            <p:ph type="sldImg" idx="2"/>
          </p:nvPr>
        </p:nvSpPr>
        <p:spPr>
          <a:xfrm>
            <a:off x="1428750" y="1154113"/>
            <a:ext cx="4152900" cy="3116262"/>
          </a:xfrm>
          <a:prstGeom prst="rect">
            <a:avLst/>
          </a:prstGeom>
          <a:noFill/>
          <a:ln w="12700">
            <a:solidFill>
              <a:prstClr val="black"/>
            </a:solidFill>
          </a:ln>
        </p:spPr>
        <p:txBody>
          <a:bodyPr vert="horz" lIns="92290" tIns="46144" rIns="92290" bIns="46144" rtlCol="0" anchor="ctr"/>
          <a:lstStyle/>
          <a:p>
            <a:endParaRPr lang="en-US" dirty="0"/>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290" tIns="46144" rIns="92290" bIns="461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2290" tIns="46144" rIns="92290" bIns="461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2290" tIns="46144" rIns="92290" bIns="46144" rtlCol="0" anchor="b"/>
          <a:lstStyle>
            <a:lvl1pPr algn="r">
              <a:defRPr sz="1200"/>
            </a:lvl1pPr>
          </a:lstStyle>
          <a:p>
            <a:fld id="{30DC0D4C-FD52-4CA4-A998-31C73A5A5BDE}" type="slidenum">
              <a:rPr lang="en-US" smtClean="0"/>
              <a:t>‹#›</a:t>
            </a:fld>
            <a:endParaRPr lang="en-US" dirty="0"/>
          </a:p>
        </p:txBody>
      </p:sp>
    </p:spTree>
    <p:extLst>
      <p:ext uri="{BB962C8B-B14F-4D97-AF65-F5344CB8AC3E}">
        <p14:creationId xmlns:p14="http://schemas.microsoft.com/office/powerpoint/2010/main" val="95182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648364449"/>
      </p:ext>
    </p:extLst>
  </p:cSld>
  <p:clrMapOvr>
    <a:masterClrMapping/>
  </p:clrMapOvr>
  <p:extLst>
    <p:ext uri="{DCECCB84-F9BA-43D5-87BE-67443E8EF086}">
      <p15:sldGuideLst xmlns:p15="http://schemas.microsoft.com/office/powerpoint/2012/main">
        <p15:guide id="1" orient="horz" pos="957" userDrawn="1">
          <p15:clr>
            <a:srgbClr val="FBAE40"/>
          </p15:clr>
        </p15:guide>
        <p15:guide id="2" pos="2880" userDrawn="1">
          <p15:clr>
            <a:srgbClr val="FBAE40"/>
          </p15:clr>
        </p15:guide>
        <p15:guide id="3" pos="4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180605138"/>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464801227"/>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33597303"/>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346766917"/>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897000810"/>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022642071"/>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782730963"/>
      </p:ext>
    </p:extLst>
  </p:cSld>
  <p:clrMapOvr>
    <a:masterClrMapping/>
  </p:clrMapOvr>
  <p:extLst>
    <p:ext uri="{DCECCB84-F9BA-43D5-87BE-67443E8EF086}">
      <p15:sldGuideLst xmlns:p15="http://schemas.microsoft.com/office/powerpoint/2012/main">
        <p15:guide id="0" orient="horz" pos="206" userDrawn="1">
          <p15:clr>
            <a:srgbClr val="FBAE40"/>
          </p15:clr>
        </p15:guide>
        <p15:guide id="2" orient="horz" pos="37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oş">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0A32BCCE-79EE-4A5D-A0BB-7AE652254CCC}" type="slidenum">
              <a:rPr lang="en-US"/>
              <a:pPr>
                <a:defRPr/>
              </a:pPr>
              <a:t>‹#›</a:t>
            </a:fld>
            <a:endParaRPr lang="en-US"/>
          </a:p>
        </p:txBody>
      </p:sp>
    </p:spTree>
    <p:extLst>
      <p:ext uri="{BB962C8B-B14F-4D97-AF65-F5344CB8AC3E}">
        <p14:creationId xmlns:p14="http://schemas.microsoft.com/office/powerpoint/2010/main" val="1176559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6D0A003-0C32-4D96-8F23-C58B17E8A31E}" type="slidenum">
              <a:rPr lang="en-US"/>
              <a:pPr>
                <a:defRPr/>
              </a:pPr>
              <a:t>‹#›</a:t>
            </a:fld>
            <a:endParaRPr lang="en-US"/>
          </a:p>
        </p:txBody>
      </p:sp>
    </p:spTree>
    <p:extLst>
      <p:ext uri="{BB962C8B-B14F-4D97-AF65-F5344CB8AC3E}">
        <p14:creationId xmlns:p14="http://schemas.microsoft.com/office/powerpoint/2010/main" val="167250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450837024"/>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747360813"/>
      </p:ext>
    </p:extLst>
  </p:cSld>
  <p:clrMapOvr>
    <a:masterClrMapping/>
  </p:clrMapOvr>
  <p:extLst>
    <p:ext uri="{DCECCB84-F9BA-43D5-87BE-67443E8EF086}">
      <p15:sldGuideLst xmlns:p15="http://schemas.microsoft.com/office/powerpoint/2012/main">
        <p15:guide id="1" orient="horz" pos="95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82330756"/>
      </p:ext>
    </p:extLst>
  </p:cSld>
  <p:clrMapOvr>
    <a:masterClrMapping/>
  </p:clrMapOvr>
  <p:extLst>
    <p:ext uri="{DCECCB84-F9BA-43D5-87BE-67443E8EF086}">
      <p15:sldGuideLst xmlns:p15="http://schemas.microsoft.com/office/powerpoint/2012/main">
        <p15:guide id="1" orient="horz" pos="1488" userDrawn="1">
          <p15:clr>
            <a:srgbClr val="FBAE40"/>
          </p15:clr>
        </p15:guide>
        <p15:guide id="2" orient="horz" pos="1968" userDrawn="1">
          <p15:clr>
            <a:srgbClr val="FBAE40"/>
          </p15:clr>
        </p15:guide>
        <p15:guide id="4" userDrawn="1">
          <p15:clr>
            <a:srgbClr val="FBAE40"/>
          </p15:clr>
        </p15:guide>
        <p15:guide id="5" pos="2880" userDrawn="1">
          <p15:clr>
            <a:srgbClr val="FBAE40"/>
          </p15:clr>
        </p15:guide>
        <p15:guide id="6" pos="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11510162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81517962"/>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7326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38107049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776685102"/>
      </p:ext>
    </p:extLst>
  </p:cSld>
  <p:clrMapOvr>
    <a:masterClrMapping/>
  </p:clrMapOvr>
  <p:extLst>
    <p:ext uri="{DCECCB84-F9BA-43D5-87BE-67443E8EF086}">
      <p15:sldGuideLst xmlns:p15="http://schemas.microsoft.com/office/powerpoint/2012/main">
        <p15:guide id="1" orient="horz" pos="97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02882778"/>
      </p:ext>
    </p:extLst>
  </p:cSld>
  <p:clrMap bg1="lt1" tx1="dk1" bg2="lt2" tx2="dk2" accent1="accent1" accent2="accent2" accent3="accent3" accent4="accent4" accent5="accent5" accent6="accent6" hlink="hlink" folHlink="folHlink"/>
  <p:sldLayoutIdLst>
    <p:sldLayoutId id="2147483661" r:id="rId1"/>
    <p:sldLayoutId id="2147483680" r:id="rId2"/>
    <p:sldLayoutId id="2147483663" r:id="rId3"/>
    <p:sldLayoutId id="2147483667" r:id="rId4"/>
    <p:sldLayoutId id="2147483713" r:id="rId5"/>
    <p:sldLayoutId id="2147483709" r:id="rId6"/>
    <p:sldLayoutId id="2147483711" r:id="rId7"/>
    <p:sldLayoutId id="2147483712" r:id="rId8"/>
    <p:sldLayoutId id="2147483668" r:id="rId9"/>
    <p:sldLayoutId id="2147483662" r:id="rId10"/>
    <p:sldLayoutId id="2147483665" r:id="rId11"/>
    <p:sldLayoutId id="2147483666" r:id="rId12"/>
    <p:sldLayoutId id="2147483671" r:id="rId13"/>
    <p:sldLayoutId id="2147483669" r:id="rId14"/>
    <p:sldLayoutId id="2147483676" r:id="rId15"/>
    <p:sldLayoutId id="2147483675" r:id="rId16"/>
    <p:sldLayoutId id="2147483714" r:id="rId17"/>
    <p:sldLayoutId id="2147483715" r:id="rId18"/>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userDrawn="1">
          <p15:clr>
            <a:srgbClr val="F26B43"/>
          </p15:clr>
        </p15:guide>
        <p15:guide id="2" orient="horz" pos="360" userDrawn="1">
          <p15:clr>
            <a:srgbClr val="F26B43"/>
          </p15:clr>
        </p15:guide>
        <p15:guide id="5" pos="2880" userDrawn="1">
          <p15:clr>
            <a:srgbClr val="F26B43"/>
          </p15:clr>
        </p15:guide>
        <p15:guide id="6" pos="288" userDrawn="1">
          <p15:clr>
            <a:srgbClr val="F26B43"/>
          </p15:clr>
        </p15:guide>
        <p15:guide id="7" pos="5472" userDrawn="1">
          <p15:clr>
            <a:srgbClr val="F26B43"/>
          </p15:clr>
        </p15:guide>
        <p15:guide id="9" orient="horz" pos="4211" userDrawn="1">
          <p15:clr>
            <a:srgbClr val="F26B43"/>
          </p15:clr>
        </p15:guide>
        <p15:guide id="10" pos="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8.xml"/><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3</a:t>
            </a:r>
            <a:br>
              <a:rPr lang="en-US" dirty="0"/>
            </a:br>
            <a:br>
              <a:rPr lang="en-US" dirty="0"/>
            </a:br>
            <a:r>
              <a:rPr lang="en-US" dirty="0"/>
              <a:t>PROPERTIES OF PURE SUBSTANCES</a:t>
            </a:r>
          </a:p>
        </p:txBody>
      </p:sp>
      <p:sp>
        <p:nvSpPr>
          <p:cNvPr id="5" name="Slide Number Placeholder 4"/>
          <p:cNvSpPr>
            <a:spLocks noGrp="1"/>
          </p:cNvSpPr>
          <p:nvPr>
            <p:ph type="sldNum" sz="quarter" idx="4"/>
          </p:nvPr>
        </p:nvSpPr>
        <p:spPr/>
        <p:txBody>
          <a:bodyPr/>
          <a:lstStyle/>
          <a:p>
            <a:fld id="{40BFEAB2-FD83-41F2-9787-AD5D1A1760CD}" type="slidenum">
              <a:rPr lang="en-US" smtClean="0"/>
              <a:pPr/>
              <a:t>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2"/>
              </a:solidFill>
            </a:endParaRPr>
          </a:p>
        </p:txBody>
      </p:sp>
    </p:spTree>
    <p:extLst>
      <p:ext uri="{BB962C8B-B14F-4D97-AF65-F5344CB8AC3E}">
        <p14:creationId xmlns:p14="http://schemas.microsoft.com/office/powerpoint/2010/main" val="992019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5 Slayt Numarası Yer Tutucusu"/>
          <p:cNvSpPr>
            <a:spLocks noGrp="1"/>
          </p:cNvSpPr>
          <p:nvPr>
            <p:ph type="sldNum" sz="quarter" idx="12"/>
          </p:nvPr>
        </p:nvSpPr>
        <p:spPr>
          <a:noFill/>
        </p:spPr>
        <p:txBody>
          <a:bodyPr/>
          <a:lstStyle/>
          <a:p>
            <a:fld id="{E81E7E62-3034-4EED-B1D8-3C42D5F44A0C}" type="slidenum">
              <a:rPr lang="en-US" smtClean="0"/>
              <a:pPr/>
              <a:t>10</a:t>
            </a:fld>
            <a:endParaRPr lang="en-US"/>
          </a:p>
        </p:txBody>
      </p:sp>
      <p:sp>
        <p:nvSpPr>
          <p:cNvPr id="8195" name="Rectangle 5"/>
          <p:cNvSpPr>
            <a:spLocks noChangeArrowheads="1"/>
          </p:cNvSpPr>
          <p:nvPr/>
        </p:nvSpPr>
        <p:spPr bwMode="auto">
          <a:xfrm>
            <a:off x="6324600" y="5029200"/>
            <a:ext cx="2365375" cy="1311275"/>
          </a:xfrm>
          <a:prstGeom prst="rect">
            <a:avLst/>
          </a:prstGeom>
          <a:noFill/>
          <a:ln w="9525">
            <a:noFill/>
            <a:miter lim="800000"/>
            <a:headEnd/>
            <a:tailEnd/>
          </a:ln>
        </p:spPr>
        <p:txBody>
          <a:bodyPr>
            <a:spAutoFit/>
          </a:bodyPr>
          <a:lstStyle/>
          <a:p>
            <a:r>
              <a:rPr lang="en-US" sz="2000" i="1" dirty="0">
                <a:solidFill>
                  <a:srgbClr val="3333FF"/>
                </a:solidFill>
              </a:rPr>
              <a:t>T</a:t>
            </a:r>
            <a:r>
              <a:rPr lang="en-US" sz="2000" dirty="0">
                <a:solidFill>
                  <a:srgbClr val="3333FF"/>
                </a:solidFill>
              </a:rPr>
              <a:t>-</a:t>
            </a:r>
            <a:r>
              <a:rPr lang="en-US" sz="2000" i="1" dirty="0">
                <a:solidFill>
                  <a:srgbClr val="3333FF"/>
                </a:solidFill>
              </a:rPr>
              <a:t>v </a:t>
            </a:r>
            <a:r>
              <a:rPr lang="en-US" sz="2000" dirty="0">
                <a:solidFill>
                  <a:srgbClr val="3333FF"/>
                </a:solidFill>
              </a:rPr>
              <a:t>diagram for the heating process of  water at constant pressure.</a:t>
            </a:r>
          </a:p>
        </p:txBody>
      </p:sp>
      <p:sp>
        <p:nvSpPr>
          <p:cNvPr id="8196" name="Rectangle 7"/>
          <p:cNvSpPr>
            <a:spLocks noChangeArrowheads="1"/>
          </p:cNvSpPr>
          <p:nvPr/>
        </p:nvSpPr>
        <p:spPr bwMode="auto">
          <a:xfrm>
            <a:off x="228600" y="228600"/>
            <a:ext cx="8610600" cy="1144929"/>
          </a:xfrm>
          <a:prstGeom prst="rect">
            <a:avLst/>
          </a:prstGeom>
          <a:noFill/>
          <a:ln w="9525">
            <a:noFill/>
            <a:miter lim="800000"/>
            <a:headEnd/>
            <a:tailEnd/>
          </a:ln>
        </p:spPr>
        <p:txBody>
          <a:bodyPr wrap="square">
            <a:spAutoFit/>
          </a:bodyPr>
          <a:lstStyle/>
          <a:p>
            <a:pPr>
              <a:lnSpc>
                <a:spcPct val="90000"/>
              </a:lnSpc>
              <a:spcBef>
                <a:spcPct val="20000"/>
              </a:spcBef>
              <a:spcAft>
                <a:spcPct val="20000"/>
              </a:spcAft>
              <a:buClr>
                <a:srgbClr val="FF0000"/>
              </a:buClr>
            </a:pPr>
            <a:r>
              <a:rPr lang="en-US" sz="1900" dirty="0"/>
              <a:t>If the entire process between state 1 and 5 is reversed by cooling the water while maintaining the pressure at the same value, the water will go back to state 1, retracing the same path, and in so doing, the amount of heat released will exactly match the amount of heat added during the heating process.</a:t>
            </a:r>
          </a:p>
        </p:txBody>
      </p:sp>
      <p:pic>
        <p:nvPicPr>
          <p:cNvPr id="2050" name="Picture 2"/>
          <p:cNvPicPr>
            <a:picLocks noChangeAspect="1" noChangeArrowheads="1"/>
          </p:cNvPicPr>
          <p:nvPr/>
        </p:nvPicPr>
        <p:blipFill>
          <a:blip r:embed="rId2"/>
          <a:srcRect/>
          <a:stretch>
            <a:fillRect/>
          </a:stretch>
        </p:blipFill>
        <p:spPr bwMode="auto">
          <a:xfrm>
            <a:off x="381000" y="1524000"/>
            <a:ext cx="5867400" cy="4991100"/>
          </a:xfrm>
          <a:prstGeom prst="rect">
            <a:avLst/>
          </a:prstGeom>
          <a:noFill/>
          <a:ln w="9525">
            <a:noFill/>
            <a:miter lim="800000"/>
            <a:headEnd/>
            <a:tailEnd/>
          </a:ln>
          <a:effectLst/>
        </p:spPr>
      </p:pic>
    </p:spTree>
    <p:extLst>
      <p:ext uri="{BB962C8B-B14F-4D97-AF65-F5344CB8AC3E}">
        <p14:creationId xmlns:p14="http://schemas.microsoft.com/office/powerpoint/2010/main" val="415548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5 Slayt Numarası Yer Tutucusu"/>
          <p:cNvSpPr>
            <a:spLocks noGrp="1"/>
          </p:cNvSpPr>
          <p:nvPr>
            <p:ph type="sldNum" sz="quarter" idx="12"/>
          </p:nvPr>
        </p:nvSpPr>
        <p:spPr>
          <a:noFill/>
        </p:spPr>
        <p:txBody>
          <a:bodyPr/>
          <a:lstStyle/>
          <a:p>
            <a:fld id="{4D4F316D-66C5-48E2-961B-3FE0A0936069}" type="slidenum">
              <a:rPr lang="en-US" smtClean="0"/>
              <a:pPr/>
              <a:t>11</a:t>
            </a:fld>
            <a:endParaRPr lang="en-US"/>
          </a:p>
        </p:txBody>
      </p:sp>
      <p:sp>
        <p:nvSpPr>
          <p:cNvPr id="9219" name="Rectangle 2"/>
          <p:cNvSpPr>
            <a:spLocks noGrp="1" noChangeArrowheads="1"/>
          </p:cNvSpPr>
          <p:nvPr>
            <p:ph type="title"/>
          </p:nvPr>
        </p:nvSpPr>
        <p:spPr>
          <a:xfrm>
            <a:off x="228600" y="76200"/>
            <a:ext cx="8458200" cy="533400"/>
          </a:xfrm>
        </p:spPr>
        <p:txBody>
          <a:bodyPr/>
          <a:lstStyle/>
          <a:p>
            <a:pPr eaLnBrk="1" hangingPunct="1"/>
            <a:r>
              <a:rPr lang="en-US" sz="2800"/>
              <a:t>Saturation Temperature and Saturation Pressure</a:t>
            </a:r>
            <a:endParaRPr lang="en-US" sz="2800" b="0"/>
          </a:p>
        </p:txBody>
      </p:sp>
      <p:sp>
        <p:nvSpPr>
          <p:cNvPr id="9223" name="10 Dikdörtgen"/>
          <p:cNvSpPr>
            <a:spLocks noChangeArrowheads="1"/>
          </p:cNvSpPr>
          <p:nvPr/>
        </p:nvSpPr>
        <p:spPr bwMode="auto">
          <a:xfrm>
            <a:off x="228600" y="838200"/>
            <a:ext cx="3581400" cy="5170646"/>
          </a:xfrm>
          <a:prstGeom prst="rect">
            <a:avLst/>
          </a:prstGeom>
          <a:noFill/>
          <a:ln w="9525">
            <a:noFill/>
            <a:miter lim="800000"/>
            <a:headEnd/>
            <a:tailEnd/>
          </a:ln>
        </p:spPr>
        <p:txBody>
          <a:bodyPr wrap="square">
            <a:spAutoFit/>
          </a:bodyPr>
          <a:lstStyle/>
          <a:p>
            <a:pPr indent="0" eaLnBrk="1" hangingPunct="1">
              <a:spcBef>
                <a:spcPts val="600"/>
              </a:spcBef>
              <a:spcAft>
                <a:spcPts val="600"/>
              </a:spcAft>
              <a:buFontTx/>
              <a:buNone/>
              <a:defRPr/>
            </a:pPr>
            <a:r>
              <a:rPr lang="en-US" sz="2000" dirty="0"/>
              <a:t>The temperature at which water starts boiling depends on the pressure; therefore,</a:t>
            </a:r>
            <a:r>
              <a:rPr lang="tr-TR" sz="2000" dirty="0"/>
              <a:t> </a:t>
            </a:r>
            <a:r>
              <a:rPr lang="en-US" sz="2000" dirty="0"/>
              <a:t>if the pressure is fixed, so is the boiling temperature. </a:t>
            </a:r>
          </a:p>
          <a:p>
            <a:pPr eaLnBrk="1" hangingPunct="1">
              <a:spcBef>
                <a:spcPts val="600"/>
              </a:spcBef>
              <a:spcAft>
                <a:spcPts val="600"/>
              </a:spcAft>
              <a:buFontTx/>
              <a:buNone/>
              <a:defRPr/>
            </a:pPr>
            <a:r>
              <a:rPr lang="en-US" sz="2000" i="1" dirty="0">
                <a:solidFill>
                  <a:srgbClr val="3333FF"/>
                </a:solidFill>
              </a:rPr>
              <a:t>Water boils at 100</a:t>
            </a:r>
            <a:r>
              <a:rPr lang="en-US" sz="2000" i="1" dirty="0">
                <a:solidFill>
                  <a:srgbClr val="3333FF"/>
                </a:solidFill>
                <a:sym typeface="Symbol" pitchFamily="18" charset="2"/>
              </a:rPr>
              <a:t></a:t>
            </a:r>
            <a:r>
              <a:rPr lang="en-US" sz="2000" i="1" dirty="0">
                <a:solidFill>
                  <a:srgbClr val="3333FF"/>
                </a:solidFill>
              </a:rPr>
              <a:t>C at 1 </a:t>
            </a:r>
            <a:r>
              <a:rPr lang="en-US" sz="2000" i="1" dirty="0" err="1">
                <a:solidFill>
                  <a:srgbClr val="3333FF"/>
                </a:solidFill>
              </a:rPr>
              <a:t>atm</a:t>
            </a:r>
            <a:r>
              <a:rPr lang="en-US" sz="2000" i="1" dirty="0">
                <a:solidFill>
                  <a:srgbClr val="3333FF"/>
                </a:solidFill>
              </a:rPr>
              <a:t> pressure.</a:t>
            </a:r>
          </a:p>
          <a:p>
            <a:pPr>
              <a:spcBef>
                <a:spcPts val="600"/>
              </a:spcBef>
              <a:spcAft>
                <a:spcPts val="600"/>
              </a:spcAft>
            </a:pPr>
            <a:r>
              <a:rPr lang="en-US" sz="2000" b="1" dirty="0">
                <a:solidFill>
                  <a:srgbClr val="CC00CC"/>
                </a:solidFill>
              </a:rPr>
              <a:t>Saturation temperature </a:t>
            </a:r>
            <a:r>
              <a:rPr lang="en-US" sz="2000" b="1" i="1" dirty="0" err="1">
                <a:solidFill>
                  <a:srgbClr val="CC00CC"/>
                </a:solidFill>
              </a:rPr>
              <a:t>T</a:t>
            </a:r>
            <a:r>
              <a:rPr lang="en-US" sz="2000" b="1" baseline="-25000" dirty="0" err="1">
                <a:solidFill>
                  <a:srgbClr val="CC00CC"/>
                </a:solidFill>
              </a:rPr>
              <a:t>sat</a:t>
            </a:r>
            <a:r>
              <a:rPr lang="en-US" sz="2000" dirty="0"/>
              <a:t>: The temperature at which a pure substance changes phase at a given pressure</a:t>
            </a:r>
            <a:r>
              <a:rPr lang="tr-TR" sz="2000" dirty="0"/>
              <a:t>.</a:t>
            </a:r>
            <a:r>
              <a:rPr lang="en-US" sz="2000" dirty="0"/>
              <a:t> </a:t>
            </a:r>
            <a:endParaRPr lang="tr-TR" sz="2000" dirty="0"/>
          </a:p>
          <a:p>
            <a:pPr>
              <a:spcBef>
                <a:spcPts val="600"/>
              </a:spcBef>
              <a:spcAft>
                <a:spcPts val="600"/>
              </a:spcAft>
            </a:pPr>
            <a:r>
              <a:rPr lang="en-US" sz="2000" b="1" dirty="0">
                <a:solidFill>
                  <a:srgbClr val="CC00CC"/>
                </a:solidFill>
              </a:rPr>
              <a:t>Saturation pressure </a:t>
            </a:r>
            <a:r>
              <a:rPr lang="en-US" sz="2000" b="1" i="1" dirty="0" err="1">
                <a:solidFill>
                  <a:srgbClr val="CC00CC"/>
                </a:solidFill>
              </a:rPr>
              <a:t>P</a:t>
            </a:r>
            <a:r>
              <a:rPr lang="en-US" sz="2000" b="1" baseline="-25000" dirty="0" err="1">
                <a:solidFill>
                  <a:srgbClr val="CC00CC"/>
                </a:solidFill>
              </a:rPr>
              <a:t>sat</a:t>
            </a:r>
            <a:r>
              <a:rPr lang="en-US" sz="2000" dirty="0"/>
              <a:t>: The pressure at which a pure substance changes phase at a given temperature.</a:t>
            </a:r>
            <a:endParaRPr lang="tr-TR" sz="2000" dirty="0"/>
          </a:p>
        </p:txBody>
      </p:sp>
      <p:pic>
        <p:nvPicPr>
          <p:cNvPr id="6146" name="Picture 2"/>
          <p:cNvPicPr>
            <a:picLocks noChangeAspect="1" noChangeArrowheads="1"/>
          </p:cNvPicPr>
          <p:nvPr/>
        </p:nvPicPr>
        <p:blipFill>
          <a:blip r:embed="rId2"/>
          <a:srcRect/>
          <a:stretch>
            <a:fillRect/>
          </a:stretch>
        </p:blipFill>
        <p:spPr bwMode="auto">
          <a:xfrm>
            <a:off x="4238625" y="838200"/>
            <a:ext cx="4676775" cy="5572125"/>
          </a:xfrm>
          <a:prstGeom prst="rect">
            <a:avLst/>
          </a:prstGeom>
          <a:noFill/>
          <a:ln w="9525">
            <a:noFill/>
            <a:miter lim="800000"/>
            <a:headEnd/>
            <a:tailEnd/>
          </a:ln>
          <a:effectLst/>
        </p:spPr>
      </p:pic>
    </p:spTree>
    <p:extLst>
      <p:ext uri="{BB962C8B-B14F-4D97-AF65-F5344CB8AC3E}">
        <p14:creationId xmlns:p14="http://schemas.microsoft.com/office/powerpoint/2010/main" val="2231106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5 Slayt Numarası Yer Tutucusu"/>
          <p:cNvSpPr>
            <a:spLocks noGrp="1"/>
          </p:cNvSpPr>
          <p:nvPr>
            <p:ph type="sldNum" sz="quarter" idx="12"/>
          </p:nvPr>
        </p:nvSpPr>
        <p:spPr>
          <a:noFill/>
        </p:spPr>
        <p:txBody>
          <a:bodyPr/>
          <a:lstStyle/>
          <a:p>
            <a:fld id="{4D4F316D-66C5-48E2-961B-3FE0A0936069}" type="slidenum">
              <a:rPr lang="en-US" smtClean="0"/>
              <a:pPr/>
              <a:t>12</a:t>
            </a:fld>
            <a:endParaRPr lang="en-US"/>
          </a:p>
        </p:txBody>
      </p:sp>
      <p:pic>
        <p:nvPicPr>
          <p:cNvPr id="7170" name="Picture 2"/>
          <p:cNvPicPr>
            <a:picLocks noChangeAspect="1" noChangeArrowheads="1"/>
          </p:cNvPicPr>
          <p:nvPr/>
        </p:nvPicPr>
        <p:blipFill>
          <a:blip r:embed="rId2"/>
          <a:srcRect/>
          <a:stretch>
            <a:fillRect/>
          </a:stretch>
        </p:blipFill>
        <p:spPr bwMode="auto">
          <a:xfrm>
            <a:off x="2605088" y="209550"/>
            <a:ext cx="3933825" cy="6438900"/>
          </a:xfrm>
          <a:prstGeom prst="rect">
            <a:avLst/>
          </a:prstGeom>
          <a:noFill/>
          <a:ln w="9525">
            <a:noFill/>
            <a:miter lim="800000"/>
            <a:headEnd/>
            <a:tailEnd/>
          </a:ln>
          <a:effectLst/>
        </p:spPr>
      </p:pic>
    </p:spTree>
    <p:extLst>
      <p:ext uri="{BB962C8B-B14F-4D97-AF65-F5344CB8AC3E}">
        <p14:creationId xmlns:p14="http://schemas.microsoft.com/office/powerpoint/2010/main" val="107049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5 Slayt Numarası Yer Tutucusu"/>
          <p:cNvSpPr>
            <a:spLocks noGrp="1"/>
          </p:cNvSpPr>
          <p:nvPr>
            <p:ph type="sldNum" sz="quarter" idx="12"/>
          </p:nvPr>
        </p:nvSpPr>
        <p:spPr>
          <a:noFill/>
        </p:spPr>
        <p:txBody>
          <a:bodyPr/>
          <a:lstStyle/>
          <a:p>
            <a:fld id="{E60832F6-1473-4A82-A858-4B927E7B3BF1}" type="slidenum">
              <a:rPr lang="en-US" smtClean="0"/>
              <a:pPr/>
              <a:t>13</a:t>
            </a:fld>
            <a:endParaRPr lang="en-US"/>
          </a:p>
        </p:txBody>
      </p:sp>
      <p:sp>
        <p:nvSpPr>
          <p:cNvPr id="10243" name="Rectangle 3"/>
          <p:cNvSpPr>
            <a:spLocks noGrp="1" noChangeArrowheads="1"/>
          </p:cNvSpPr>
          <p:nvPr>
            <p:ph type="body" idx="1"/>
          </p:nvPr>
        </p:nvSpPr>
        <p:spPr>
          <a:xfrm>
            <a:off x="228600" y="304800"/>
            <a:ext cx="4724400" cy="6248400"/>
          </a:xfrm>
        </p:spPr>
        <p:txBody>
          <a:bodyPr/>
          <a:lstStyle/>
          <a:p>
            <a:pPr marL="0" eaLnBrk="1" hangingPunct="1">
              <a:spcBef>
                <a:spcPts val="600"/>
              </a:spcBef>
              <a:spcAft>
                <a:spcPts val="600"/>
              </a:spcAft>
              <a:buNone/>
            </a:pPr>
            <a:r>
              <a:rPr lang="en-US" sz="1800" b="1" dirty="0">
                <a:solidFill>
                  <a:srgbClr val="CC00CC"/>
                </a:solidFill>
              </a:rPr>
              <a:t>Latent heat</a:t>
            </a:r>
            <a:r>
              <a:rPr lang="en-US" sz="1800" dirty="0"/>
              <a:t>: The amount of energy absorbed or released during a phase-change process. </a:t>
            </a:r>
          </a:p>
          <a:p>
            <a:pPr marL="0" eaLnBrk="1" hangingPunct="1">
              <a:spcBef>
                <a:spcPts val="600"/>
              </a:spcBef>
              <a:spcAft>
                <a:spcPts val="600"/>
              </a:spcAft>
              <a:buNone/>
            </a:pPr>
            <a:r>
              <a:rPr lang="en-US" sz="1800" b="1" dirty="0">
                <a:solidFill>
                  <a:srgbClr val="CC00CC"/>
                </a:solidFill>
              </a:rPr>
              <a:t>Latent heat of fusion</a:t>
            </a:r>
            <a:r>
              <a:rPr lang="en-US" sz="1800" dirty="0"/>
              <a:t>: The amount of energy absorbed during melting. It is equivalent to the amount of energy released during freezing. </a:t>
            </a:r>
          </a:p>
          <a:p>
            <a:pPr marL="0" eaLnBrk="1" hangingPunct="1">
              <a:spcBef>
                <a:spcPts val="600"/>
              </a:spcBef>
              <a:spcAft>
                <a:spcPts val="600"/>
              </a:spcAft>
              <a:buNone/>
            </a:pPr>
            <a:r>
              <a:rPr lang="en-US" sz="1800" b="1" dirty="0">
                <a:solidFill>
                  <a:srgbClr val="CC00CC"/>
                </a:solidFill>
              </a:rPr>
              <a:t>Latent heat of vaporization</a:t>
            </a:r>
            <a:r>
              <a:rPr lang="en-US" sz="1800" b="1" dirty="0"/>
              <a:t>: </a:t>
            </a:r>
            <a:r>
              <a:rPr lang="en-US" sz="1800" dirty="0"/>
              <a:t>The amount of energy absorbed during vaporization and it is equivalent to the energy released during condensation.</a:t>
            </a:r>
          </a:p>
          <a:p>
            <a:pPr marL="0" eaLnBrk="1" hangingPunct="1">
              <a:spcBef>
                <a:spcPts val="600"/>
              </a:spcBef>
              <a:spcAft>
                <a:spcPts val="600"/>
              </a:spcAft>
              <a:buNone/>
            </a:pPr>
            <a:r>
              <a:rPr lang="en-US" sz="1800" dirty="0"/>
              <a:t>The magnitudes of the latent heats depend on the temperature or pressure at which the phase change occurs.</a:t>
            </a:r>
            <a:endParaRPr lang="tr-TR" sz="1800" dirty="0"/>
          </a:p>
          <a:p>
            <a:pPr marL="0" eaLnBrk="1" hangingPunct="1">
              <a:spcBef>
                <a:spcPts val="600"/>
              </a:spcBef>
              <a:spcAft>
                <a:spcPts val="600"/>
              </a:spcAft>
              <a:buSzPct val="75000"/>
              <a:buNone/>
            </a:pPr>
            <a:r>
              <a:rPr lang="en-US" sz="1800" dirty="0">
                <a:solidFill>
                  <a:srgbClr val="3333FF"/>
                </a:solidFill>
              </a:rPr>
              <a:t>At 1 </a:t>
            </a:r>
            <a:r>
              <a:rPr lang="en-US" sz="1800" dirty="0" err="1">
                <a:solidFill>
                  <a:srgbClr val="3333FF"/>
                </a:solidFill>
              </a:rPr>
              <a:t>atm</a:t>
            </a:r>
            <a:r>
              <a:rPr lang="en-US" sz="1800" dirty="0">
                <a:solidFill>
                  <a:srgbClr val="3333FF"/>
                </a:solidFill>
              </a:rPr>
              <a:t> pressure, the latent heat of fusion of water is 33</a:t>
            </a:r>
            <a:r>
              <a:rPr lang="tr-TR" sz="1800" dirty="0">
                <a:solidFill>
                  <a:srgbClr val="3333FF"/>
                </a:solidFill>
              </a:rPr>
              <a:t>4</a:t>
            </a:r>
            <a:r>
              <a:rPr lang="en-US" sz="1800" dirty="0">
                <a:solidFill>
                  <a:srgbClr val="3333FF"/>
                </a:solidFill>
              </a:rPr>
              <a:t> kJ/kg and the latent heat of vaporization is 225</a:t>
            </a:r>
            <a:r>
              <a:rPr lang="tr-TR" sz="1800" dirty="0">
                <a:solidFill>
                  <a:srgbClr val="3333FF"/>
                </a:solidFill>
              </a:rPr>
              <a:t>7</a:t>
            </a:r>
            <a:r>
              <a:rPr lang="en-US" sz="1800" dirty="0">
                <a:solidFill>
                  <a:srgbClr val="3333FF"/>
                </a:solidFill>
              </a:rPr>
              <a:t> kJ/kg.</a:t>
            </a:r>
          </a:p>
          <a:p>
            <a:pPr marL="0" eaLnBrk="1" hangingPunct="1">
              <a:spcBef>
                <a:spcPts val="600"/>
              </a:spcBef>
              <a:spcAft>
                <a:spcPts val="600"/>
              </a:spcAft>
              <a:buSzPct val="75000"/>
              <a:buNone/>
            </a:pPr>
            <a:r>
              <a:rPr lang="en-US" sz="1800" dirty="0"/>
              <a:t>The atmospheric pressure, and thus the boiling temperature of water, decreases with elevation.</a:t>
            </a:r>
          </a:p>
          <a:p>
            <a:pPr marL="0" eaLnBrk="1" hangingPunct="1">
              <a:spcBef>
                <a:spcPts val="600"/>
              </a:spcBef>
              <a:spcAft>
                <a:spcPts val="600"/>
              </a:spcAft>
              <a:buNone/>
            </a:pPr>
            <a:endParaRPr lang="en-US" sz="1800" dirty="0"/>
          </a:p>
        </p:txBody>
      </p:sp>
      <p:pic>
        <p:nvPicPr>
          <p:cNvPr id="10244" name="Picture 8"/>
          <p:cNvPicPr>
            <a:picLocks noChangeAspect="1" noChangeArrowheads="1"/>
          </p:cNvPicPr>
          <p:nvPr/>
        </p:nvPicPr>
        <p:blipFill>
          <a:blip r:embed="rId2" cstate="print"/>
          <a:srcRect/>
          <a:stretch>
            <a:fillRect/>
          </a:stretch>
        </p:blipFill>
        <p:spPr bwMode="auto">
          <a:xfrm>
            <a:off x="5138738" y="457200"/>
            <a:ext cx="3852862" cy="4267200"/>
          </a:xfrm>
          <a:prstGeom prst="rect">
            <a:avLst/>
          </a:prstGeom>
          <a:noFill/>
          <a:ln w="9525">
            <a:noFill/>
            <a:miter lim="800000"/>
            <a:headEnd/>
            <a:tailEnd/>
          </a:ln>
        </p:spPr>
      </p:pic>
    </p:spTree>
    <p:extLst>
      <p:ext uri="{BB962C8B-B14F-4D97-AF65-F5344CB8AC3E}">
        <p14:creationId xmlns:p14="http://schemas.microsoft.com/office/powerpoint/2010/main" val="1583610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5 Slayt Numarası Yer Tutucusu"/>
          <p:cNvSpPr>
            <a:spLocks noGrp="1"/>
          </p:cNvSpPr>
          <p:nvPr>
            <p:ph type="sldNum" sz="quarter" idx="12"/>
          </p:nvPr>
        </p:nvSpPr>
        <p:spPr>
          <a:noFill/>
        </p:spPr>
        <p:txBody>
          <a:bodyPr/>
          <a:lstStyle/>
          <a:p>
            <a:fld id="{417274FD-D126-4BEF-875B-7A6332D39ADA}" type="slidenum">
              <a:rPr lang="en-US" smtClean="0"/>
              <a:pPr/>
              <a:t>14</a:t>
            </a:fld>
            <a:endParaRPr lang="en-US"/>
          </a:p>
        </p:txBody>
      </p:sp>
      <p:sp>
        <p:nvSpPr>
          <p:cNvPr id="11267" name="Rectangle 2"/>
          <p:cNvSpPr>
            <a:spLocks noGrp="1" noChangeArrowheads="1"/>
          </p:cNvSpPr>
          <p:nvPr>
            <p:ph type="title"/>
          </p:nvPr>
        </p:nvSpPr>
        <p:spPr>
          <a:xfrm>
            <a:off x="457200" y="228600"/>
            <a:ext cx="3048000" cy="2286000"/>
          </a:xfrm>
        </p:spPr>
        <p:txBody>
          <a:bodyPr/>
          <a:lstStyle/>
          <a:p>
            <a:pPr eaLnBrk="1" hangingPunct="1"/>
            <a:r>
              <a:rPr lang="en-US" sz="2800" dirty="0"/>
              <a:t>Some Consequences of </a:t>
            </a:r>
            <a:r>
              <a:rPr lang="en-US" sz="2800" i="1" dirty="0" err="1"/>
              <a:t>T</a:t>
            </a:r>
            <a:r>
              <a:rPr lang="en-US" sz="2800" baseline="-25000" dirty="0" err="1"/>
              <a:t>sat</a:t>
            </a:r>
            <a:r>
              <a:rPr lang="en-US" sz="2800" baseline="-25000" dirty="0"/>
              <a:t> </a:t>
            </a:r>
            <a:r>
              <a:rPr lang="en-US" sz="2800" dirty="0"/>
              <a:t>and </a:t>
            </a:r>
            <a:r>
              <a:rPr lang="en-US" sz="2800" i="1" dirty="0" err="1"/>
              <a:t>P</a:t>
            </a:r>
            <a:r>
              <a:rPr lang="en-US" sz="2800" baseline="-25000" dirty="0" err="1"/>
              <a:t>sat</a:t>
            </a:r>
            <a:r>
              <a:rPr lang="en-US" sz="2800" dirty="0"/>
              <a:t> Dependence</a:t>
            </a:r>
            <a:endParaRPr lang="en-US" sz="2800" b="0" dirty="0"/>
          </a:p>
        </p:txBody>
      </p:sp>
      <p:pic>
        <p:nvPicPr>
          <p:cNvPr id="8194" name="Picture 2"/>
          <p:cNvPicPr>
            <a:picLocks noChangeAspect="1" noChangeArrowheads="1"/>
          </p:cNvPicPr>
          <p:nvPr/>
        </p:nvPicPr>
        <p:blipFill>
          <a:blip r:embed="rId2"/>
          <a:srcRect/>
          <a:stretch>
            <a:fillRect/>
          </a:stretch>
        </p:blipFill>
        <p:spPr bwMode="auto">
          <a:xfrm>
            <a:off x="3962400" y="381000"/>
            <a:ext cx="4695825" cy="5924550"/>
          </a:xfrm>
          <a:prstGeom prst="rect">
            <a:avLst/>
          </a:prstGeom>
          <a:noFill/>
          <a:ln w="9525">
            <a:noFill/>
            <a:miter lim="800000"/>
            <a:headEnd/>
            <a:tailEnd/>
          </a:ln>
          <a:effectLst/>
        </p:spPr>
      </p:pic>
    </p:spTree>
    <p:extLst>
      <p:ext uri="{BB962C8B-B14F-4D97-AF65-F5344CB8AC3E}">
        <p14:creationId xmlns:p14="http://schemas.microsoft.com/office/powerpoint/2010/main" val="3023725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5 Slayt Numarası Yer Tutucusu"/>
          <p:cNvSpPr>
            <a:spLocks noGrp="1"/>
          </p:cNvSpPr>
          <p:nvPr>
            <p:ph type="sldNum" sz="quarter" idx="12"/>
          </p:nvPr>
        </p:nvSpPr>
        <p:spPr>
          <a:noFill/>
        </p:spPr>
        <p:txBody>
          <a:bodyPr/>
          <a:lstStyle/>
          <a:p>
            <a:fld id="{417274FD-D126-4BEF-875B-7A6332D39ADA}" type="slidenum">
              <a:rPr lang="en-US" smtClean="0"/>
              <a:pPr/>
              <a:t>15</a:t>
            </a:fld>
            <a:endParaRPr lang="en-US"/>
          </a:p>
        </p:txBody>
      </p:sp>
      <p:pic>
        <p:nvPicPr>
          <p:cNvPr id="9218" name="Picture 2"/>
          <p:cNvPicPr>
            <a:picLocks noChangeAspect="1" noChangeArrowheads="1"/>
          </p:cNvPicPr>
          <p:nvPr/>
        </p:nvPicPr>
        <p:blipFill>
          <a:blip r:embed="rId2"/>
          <a:srcRect/>
          <a:stretch>
            <a:fillRect/>
          </a:stretch>
        </p:blipFill>
        <p:spPr bwMode="auto">
          <a:xfrm>
            <a:off x="2190750" y="476250"/>
            <a:ext cx="4762500" cy="5905500"/>
          </a:xfrm>
          <a:prstGeom prst="rect">
            <a:avLst/>
          </a:prstGeom>
          <a:noFill/>
          <a:ln w="9525">
            <a:noFill/>
            <a:miter lim="800000"/>
            <a:headEnd/>
            <a:tailEnd/>
          </a:ln>
          <a:effectLst/>
        </p:spPr>
      </p:pic>
    </p:spTree>
    <p:extLst>
      <p:ext uri="{BB962C8B-B14F-4D97-AF65-F5344CB8AC3E}">
        <p14:creationId xmlns:p14="http://schemas.microsoft.com/office/powerpoint/2010/main" val="70513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5 Slayt Numarası Yer Tutucusu"/>
          <p:cNvSpPr>
            <a:spLocks noGrp="1"/>
          </p:cNvSpPr>
          <p:nvPr>
            <p:ph type="sldNum" sz="quarter" idx="12"/>
          </p:nvPr>
        </p:nvSpPr>
        <p:spPr>
          <a:noFill/>
        </p:spPr>
        <p:txBody>
          <a:bodyPr/>
          <a:lstStyle/>
          <a:p>
            <a:fld id="{417274FD-D126-4BEF-875B-7A6332D39ADA}" type="slidenum">
              <a:rPr lang="en-US" smtClean="0"/>
              <a:pPr/>
              <a:t>16</a:t>
            </a:fld>
            <a:endParaRPr lang="en-US"/>
          </a:p>
        </p:txBody>
      </p:sp>
      <p:pic>
        <p:nvPicPr>
          <p:cNvPr id="10242" name="Picture 2"/>
          <p:cNvPicPr>
            <a:picLocks noChangeAspect="1" noChangeArrowheads="1"/>
          </p:cNvPicPr>
          <p:nvPr/>
        </p:nvPicPr>
        <p:blipFill>
          <a:blip r:embed="rId2"/>
          <a:srcRect/>
          <a:stretch>
            <a:fillRect/>
          </a:stretch>
        </p:blipFill>
        <p:spPr bwMode="auto">
          <a:xfrm>
            <a:off x="2195513" y="676275"/>
            <a:ext cx="4752975" cy="5505450"/>
          </a:xfrm>
          <a:prstGeom prst="rect">
            <a:avLst/>
          </a:prstGeom>
          <a:noFill/>
          <a:ln w="9525">
            <a:noFill/>
            <a:miter lim="800000"/>
            <a:headEnd/>
            <a:tailEnd/>
          </a:ln>
          <a:effectLst/>
        </p:spPr>
      </p:pic>
    </p:spTree>
    <p:extLst>
      <p:ext uri="{BB962C8B-B14F-4D97-AF65-F5344CB8AC3E}">
        <p14:creationId xmlns:p14="http://schemas.microsoft.com/office/powerpoint/2010/main" val="16572046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5 Slayt Numarası Yer Tutucusu"/>
          <p:cNvSpPr>
            <a:spLocks noGrp="1"/>
          </p:cNvSpPr>
          <p:nvPr>
            <p:ph type="sldNum" sz="quarter" idx="12"/>
          </p:nvPr>
        </p:nvSpPr>
        <p:spPr>
          <a:noFill/>
        </p:spPr>
        <p:txBody>
          <a:bodyPr/>
          <a:lstStyle/>
          <a:p>
            <a:fld id="{A96E878A-50C1-482A-AC64-783453BB0C26}" type="slidenum">
              <a:rPr lang="en-US" smtClean="0"/>
              <a:pPr/>
              <a:t>17</a:t>
            </a:fld>
            <a:endParaRPr lang="en-US"/>
          </a:p>
        </p:txBody>
      </p:sp>
      <p:sp>
        <p:nvSpPr>
          <p:cNvPr id="12291" name="Rectangle 2"/>
          <p:cNvSpPr>
            <a:spLocks noGrp="1" noChangeArrowheads="1"/>
          </p:cNvSpPr>
          <p:nvPr>
            <p:ph type="title"/>
          </p:nvPr>
        </p:nvSpPr>
        <p:spPr>
          <a:xfrm>
            <a:off x="533400" y="152400"/>
            <a:ext cx="5486400" cy="838200"/>
          </a:xfrm>
          <a:solidFill>
            <a:srgbClr val="92D050"/>
          </a:solidFill>
        </p:spPr>
        <p:txBody>
          <a:bodyPr/>
          <a:lstStyle/>
          <a:p>
            <a:pPr eaLnBrk="1" hangingPunct="1"/>
            <a:r>
              <a:rPr lang="en-US" sz="2800" dirty="0">
                <a:solidFill>
                  <a:srgbClr val="C00000"/>
                </a:solidFill>
              </a:rPr>
              <a:t>PROPERTY DIAGRAMS FOR PHASE-CHANGE PROCESSES</a:t>
            </a:r>
            <a:endParaRPr lang="en-US" sz="2800" b="0" dirty="0">
              <a:solidFill>
                <a:srgbClr val="C00000"/>
              </a:solidFill>
            </a:endParaRPr>
          </a:p>
        </p:txBody>
      </p:sp>
      <p:sp>
        <p:nvSpPr>
          <p:cNvPr id="12292" name="Rectangle 3"/>
          <p:cNvSpPr>
            <a:spLocks noGrp="1" noChangeArrowheads="1"/>
          </p:cNvSpPr>
          <p:nvPr>
            <p:ph type="body" idx="1"/>
          </p:nvPr>
        </p:nvSpPr>
        <p:spPr>
          <a:xfrm>
            <a:off x="6553200" y="152400"/>
            <a:ext cx="2438400" cy="2971800"/>
          </a:xfrm>
        </p:spPr>
        <p:txBody>
          <a:bodyPr/>
          <a:lstStyle/>
          <a:p>
            <a:pPr marL="0" eaLnBrk="1" hangingPunct="1">
              <a:buFontTx/>
              <a:buNone/>
            </a:pPr>
            <a:r>
              <a:rPr lang="en-US" sz="1800" dirty="0"/>
              <a:t>The variations of properties during phase-change processes are best studied and understood with the help of property diagrams such as the </a:t>
            </a:r>
            <a:r>
              <a:rPr lang="en-US" sz="1800" i="1" dirty="0"/>
              <a:t>T</a:t>
            </a:r>
            <a:r>
              <a:rPr lang="en-US" sz="1800" dirty="0"/>
              <a:t>-</a:t>
            </a:r>
            <a:r>
              <a:rPr lang="en-US" sz="1800" i="1" dirty="0"/>
              <a:t>v</a:t>
            </a:r>
            <a:r>
              <a:rPr lang="en-US" sz="1800" dirty="0"/>
              <a:t>, </a:t>
            </a:r>
            <a:r>
              <a:rPr lang="en-US" sz="1800" i="1" dirty="0"/>
              <a:t>P</a:t>
            </a:r>
            <a:r>
              <a:rPr lang="en-US" sz="1800" dirty="0"/>
              <a:t>-</a:t>
            </a:r>
            <a:r>
              <a:rPr lang="en-US" sz="1800" i="1" dirty="0"/>
              <a:t>v</a:t>
            </a:r>
            <a:r>
              <a:rPr lang="en-US" sz="1800" dirty="0"/>
              <a:t>, and </a:t>
            </a:r>
            <a:r>
              <a:rPr lang="en-US" sz="1800" i="1" dirty="0"/>
              <a:t>P</a:t>
            </a:r>
            <a:r>
              <a:rPr lang="en-US" sz="1800" dirty="0"/>
              <a:t>-</a:t>
            </a:r>
            <a:r>
              <a:rPr lang="en-US" sz="1800" i="1" dirty="0"/>
              <a:t>T </a:t>
            </a:r>
            <a:r>
              <a:rPr lang="en-US" sz="1800" dirty="0"/>
              <a:t>diagrams for pure substances.</a:t>
            </a:r>
          </a:p>
        </p:txBody>
      </p:sp>
      <p:sp>
        <p:nvSpPr>
          <p:cNvPr id="12293" name="Rectangle 5"/>
          <p:cNvSpPr>
            <a:spLocks noChangeArrowheads="1"/>
          </p:cNvSpPr>
          <p:nvPr/>
        </p:nvSpPr>
        <p:spPr bwMode="auto">
          <a:xfrm>
            <a:off x="6553200" y="4419600"/>
            <a:ext cx="2286000" cy="2289175"/>
          </a:xfrm>
          <a:prstGeom prst="rect">
            <a:avLst/>
          </a:prstGeom>
          <a:noFill/>
          <a:ln w="9525">
            <a:noFill/>
            <a:miter lim="800000"/>
            <a:headEnd/>
            <a:tailEnd/>
          </a:ln>
        </p:spPr>
        <p:txBody>
          <a:bodyPr>
            <a:spAutoFit/>
          </a:bodyPr>
          <a:lstStyle/>
          <a:p>
            <a:r>
              <a:rPr lang="en-US" i="1" dirty="0">
                <a:solidFill>
                  <a:srgbClr val="3333FF"/>
                </a:solidFill>
              </a:rPr>
              <a:t>T</a:t>
            </a:r>
            <a:r>
              <a:rPr lang="en-US" dirty="0">
                <a:solidFill>
                  <a:srgbClr val="3333FF"/>
                </a:solidFill>
              </a:rPr>
              <a:t>-</a:t>
            </a:r>
            <a:r>
              <a:rPr lang="en-US" i="1" dirty="0">
                <a:solidFill>
                  <a:srgbClr val="3333FF"/>
                </a:solidFill>
              </a:rPr>
              <a:t>v </a:t>
            </a:r>
            <a:r>
              <a:rPr lang="en-US" dirty="0">
                <a:solidFill>
                  <a:srgbClr val="3333FF"/>
                </a:solidFill>
              </a:rPr>
              <a:t>diagram of constant-pressure phase-change processes of a pure substance at various pressures (numerical values are for water).</a:t>
            </a:r>
          </a:p>
        </p:txBody>
      </p:sp>
      <p:pic>
        <p:nvPicPr>
          <p:cNvPr id="3074" name="Picture 2"/>
          <p:cNvPicPr>
            <a:picLocks noChangeAspect="1" noChangeArrowheads="1"/>
          </p:cNvPicPr>
          <p:nvPr/>
        </p:nvPicPr>
        <p:blipFill>
          <a:blip r:embed="rId2"/>
          <a:srcRect/>
          <a:stretch>
            <a:fillRect/>
          </a:stretch>
        </p:blipFill>
        <p:spPr bwMode="auto">
          <a:xfrm>
            <a:off x="228600" y="1263846"/>
            <a:ext cx="6259856" cy="5441754"/>
          </a:xfrm>
          <a:prstGeom prst="rect">
            <a:avLst/>
          </a:prstGeom>
          <a:noFill/>
          <a:ln w="9525">
            <a:noFill/>
            <a:miter lim="800000"/>
            <a:headEnd/>
            <a:tailEnd/>
          </a:ln>
          <a:effectLst/>
        </p:spPr>
      </p:pic>
    </p:spTree>
    <p:extLst>
      <p:ext uri="{BB962C8B-B14F-4D97-AF65-F5344CB8AC3E}">
        <p14:creationId xmlns:p14="http://schemas.microsoft.com/office/powerpoint/2010/main" val="1088986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5 Slayt Numarası Yer Tutucusu"/>
          <p:cNvSpPr>
            <a:spLocks noGrp="1"/>
          </p:cNvSpPr>
          <p:nvPr>
            <p:ph type="sldNum" sz="quarter" idx="12"/>
          </p:nvPr>
        </p:nvSpPr>
        <p:spPr>
          <a:noFill/>
        </p:spPr>
        <p:txBody>
          <a:bodyPr/>
          <a:lstStyle/>
          <a:p>
            <a:fld id="{E3E0326D-A29B-40EF-83C1-782B90D97F74}" type="slidenum">
              <a:rPr lang="en-US" smtClean="0"/>
              <a:pPr/>
              <a:t>18</a:t>
            </a:fld>
            <a:endParaRPr lang="en-US"/>
          </a:p>
        </p:txBody>
      </p:sp>
      <p:sp>
        <p:nvSpPr>
          <p:cNvPr id="13317" name="Rectangle 8"/>
          <p:cNvSpPr>
            <a:spLocks noChangeArrowheads="1"/>
          </p:cNvSpPr>
          <p:nvPr/>
        </p:nvSpPr>
        <p:spPr bwMode="auto">
          <a:xfrm>
            <a:off x="5410200" y="381000"/>
            <a:ext cx="2819400" cy="1631216"/>
          </a:xfrm>
          <a:prstGeom prst="rect">
            <a:avLst/>
          </a:prstGeom>
          <a:solidFill>
            <a:srgbClr val="FFCC99"/>
          </a:solidFill>
          <a:ln w="19050">
            <a:solidFill>
              <a:schemeClr val="bg2"/>
            </a:solidFill>
            <a:miter lim="800000"/>
            <a:headEnd/>
            <a:tailEnd/>
          </a:ln>
        </p:spPr>
        <p:txBody>
          <a:bodyPr>
            <a:spAutoFit/>
          </a:bodyPr>
          <a:lstStyle/>
          <a:p>
            <a:r>
              <a:rPr lang="en-US" sz="2000" b="1">
                <a:solidFill>
                  <a:srgbClr val="CC00CC"/>
                </a:solidFill>
              </a:rPr>
              <a:t>Critical point</a:t>
            </a:r>
            <a:r>
              <a:rPr lang="en-US" sz="2000"/>
              <a:t>: The point at which the saturated liquid and saturated vapor states are identical.</a:t>
            </a:r>
          </a:p>
        </p:txBody>
      </p:sp>
      <p:pic>
        <p:nvPicPr>
          <p:cNvPr id="2050" name="Picture 2"/>
          <p:cNvPicPr>
            <a:picLocks noChangeAspect="1" noChangeArrowheads="1"/>
          </p:cNvPicPr>
          <p:nvPr/>
        </p:nvPicPr>
        <p:blipFill>
          <a:blip r:embed="rId2"/>
          <a:srcRect/>
          <a:stretch>
            <a:fillRect/>
          </a:stretch>
        </p:blipFill>
        <p:spPr bwMode="auto">
          <a:xfrm>
            <a:off x="1295400" y="371475"/>
            <a:ext cx="3810000" cy="6115050"/>
          </a:xfrm>
          <a:prstGeom prst="rect">
            <a:avLst/>
          </a:prstGeom>
          <a:noFill/>
          <a:ln w="9525">
            <a:noFill/>
            <a:miter lim="800000"/>
            <a:headEnd/>
            <a:tailEnd/>
          </a:ln>
          <a:effectLst/>
        </p:spPr>
      </p:pic>
    </p:spTree>
    <p:extLst>
      <p:ext uri="{BB962C8B-B14F-4D97-AF65-F5344CB8AC3E}">
        <p14:creationId xmlns:p14="http://schemas.microsoft.com/office/powerpoint/2010/main" val="2884373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5 Slayt Numarası Yer Tutucusu"/>
          <p:cNvSpPr>
            <a:spLocks noGrp="1"/>
          </p:cNvSpPr>
          <p:nvPr>
            <p:ph type="sldNum" sz="quarter" idx="12"/>
          </p:nvPr>
        </p:nvSpPr>
        <p:spPr>
          <a:noFill/>
        </p:spPr>
        <p:txBody>
          <a:bodyPr/>
          <a:lstStyle/>
          <a:p>
            <a:fld id="{E3E0326D-A29B-40EF-83C1-782B90D97F74}" type="slidenum">
              <a:rPr lang="en-US" smtClean="0"/>
              <a:pPr/>
              <a:t>19</a:t>
            </a:fld>
            <a:endParaRPr lang="en-US"/>
          </a:p>
        </p:txBody>
      </p:sp>
      <p:sp>
        <p:nvSpPr>
          <p:cNvPr id="13315" name="Rectangle 3"/>
          <p:cNvSpPr>
            <a:spLocks noGrp="1" noChangeArrowheads="1"/>
          </p:cNvSpPr>
          <p:nvPr>
            <p:ph type="body" idx="1"/>
          </p:nvPr>
        </p:nvSpPr>
        <p:spPr>
          <a:xfrm>
            <a:off x="152400" y="685800"/>
            <a:ext cx="2590800" cy="3505200"/>
          </a:xfrm>
        </p:spPr>
        <p:txBody>
          <a:bodyPr/>
          <a:lstStyle/>
          <a:p>
            <a:pPr marL="0" eaLnBrk="1" hangingPunct="1">
              <a:spcBef>
                <a:spcPts val="1200"/>
              </a:spcBef>
              <a:spcAft>
                <a:spcPts val="600"/>
              </a:spcAft>
              <a:buNone/>
            </a:pPr>
            <a:r>
              <a:rPr lang="tr-TR" dirty="0"/>
              <a:t>S</a:t>
            </a:r>
            <a:r>
              <a:rPr lang="en-US" dirty="0" err="1"/>
              <a:t>aturated</a:t>
            </a:r>
            <a:r>
              <a:rPr lang="en-US" dirty="0"/>
              <a:t> liquid line</a:t>
            </a:r>
          </a:p>
          <a:p>
            <a:pPr marL="0" eaLnBrk="1" hangingPunct="1">
              <a:spcBef>
                <a:spcPts val="1200"/>
              </a:spcBef>
              <a:spcAft>
                <a:spcPts val="600"/>
              </a:spcAft>
              <a:buNone/>
            </a:pPr>
            <a:r>
              <a:rPr lang="tr-TR" dirty="0"/>
              <a:t>S</a:t>
            </a:r>
            <a:r>
              <a:rPr lang="en-US" dirty="0" err="1"/>
              <a:t>aturated</a:t>
            </a:r>
            <a:r>
              <a:rPr lang="en-US" dirty="0"/>
              <a:t> vapor line</a:t>
            </a:r>
          </a:p>
          <a:p>
            <a:pPr marL="0" eaLnBrk="1" hangingPunct="1">
              <a:spcBef>
                <a:spcPts val="1200"/>
              </a:spcBef>
              <a:spcAft>
                <a:spcPts val="600"/>
              </a:spcAft>
              <a:buNone/>
            </a:pPr>
            <a:r>
              <a:rPr lang="tr-TR" dirty="0">
                <a:solidFill>
                  <a:srgbClr val="A50021"/>
                </a:solidFill>
              </a:rPr>
              <a:t>C</a:t>
            </a:r>
            <a:r>
              <a:rPr lang="en-US" dirty="0" err="1">
                <a:solidFill>
                  <a:srgbClr val="A50021"/>
                </a:solidFill>
              </a:rPr>
              <a:t>ompressed</a:t>
            </a:r>
            <a:r>
              <a:rPr lang="en-US" dirty="0">
                <a:solidFill>
                  <a:srgbClr val="A50021"/>
                </a:solidFill>
              </a:rPr>
              <a:t> liquid region</a:t>
            </a:r>
            <a:endParaRPr lang="tr-TR" dirty="0">
              <a:solidFill>
                <a:srgbClr val="A50021"/>
              </a:solidFill>
            </a:endParaRPr>
          </a:p>
          <a:p>
            <a:pPr marL="0" eaLnBrk="1" hangingPunct="1">
              <a:spcBef>
                <a:spcPts val="1200"/>
              </a:spcBef>
              <a:spcAft>
                <a:spcPts val="600"/>
              </a:spcAft>
              <a:buNone/>
            </a:pPr>
            <a:r>
              <a:rPr lang="tr-TR" dirty="0"/>
              <a:t>S</a:t>
            </a:r>
            <a:r>
              <a:rPr lang="en-US" dirty="0" err="1"/>
              <a:t>aturated</a:t>
            </a:r>
            <a:r>
              <a:rPr lang="en-US" dirty="0"/>
              <a:t> liquid–vapor mixture region (wet region)</a:t>
            </a:r>
          </a:p>
          <a:p>
            <a:pPr marL="0" eaLnBrk="1" hangingPunct="1">
              <a:spcBef>
                <a:spcPts val="1200"/>
              </a:spcBef>
              <a:spcAft>
                <a:spcPts val="600"/>
              </a:spcAft>
              <a:buNone/>
            </a:pPr>
            <a:r>
              <a:rPr lang="tr-TR" dirty="0">
                <a:solidFill>
                  <a:srgbClr val="A50021"/>
                </a:solidFill>
              </a:rPr>
              <a:t>S</a:t>
            </a:r>
            <a:r>
              <a:rPr lang="en-US" dirty="0" err="1">
                <a:solidFill>
                  <a:srgbClr val="A50021"/>
                </a:solidFill>
              </a:rPr>
              <a:t>uperheated</a:t>
            </a:r>
            <a:r>
              <a:rPr lang="en-US" dirty="0">
                <a:solidFill>
                  <a:srgbClr val="A50021"/>
                </a:solidFill>
              </a:rPr>
              <a:t> vapor region</a:t>
            </a:r>
          </a:p>
        </p:txBody>
      </p:sp>
      <p:pic>
        <p:nvPicPr>
          <p:cNvPr id="1026" name="Picture 2"/>
          <p:cNvPicPr>
            <a:picLocks noChangeAspect="1" noChangeArrowheads="1"/>
          </p:cNvPicPr>
          <p:nvPr/>
        </p:nvPicPr>
        <p:blipFill>
          <a:blip r:embed="rId2"/>
          <a:srcRect/>
          <a:stretch>
            <a:fillRect/>
          </a:stretch>
        </p:blipFill>
        <p:spPr bwMode="auto">
          <a:xfrm>
            <a:off x="2733675" y="733425"/>
            <a:ext cx="6181725" cy="5391150"/>
          </a:xfrm>
          <a:prstGeom prst="rect">
            <a:avLst/>
          </a:prstGeom>
          <a:noFill/>
          <a:ln w="9525">
            <a:noFill/>
            <a:miter lim="800000"/>
            <a:headEnd/>
            <a:tailEnd/>
          </a:ln>
          <a:effectLst/>
        </p:spPr>
      </p:pic>
    </p:spTree>
    <p:extLst>
      <p:ext uri="{BB962C8B-B14F-4D97-AF65-F5344CB8AC3E}">
        <p14:creationId xmlns:p14="http://schemas.microsoft.com/office/powerpoint/2010/main" val="282164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3 Slayt Numarası Yer Tutucusu"/>
          <p:cNvSpPr>
            <a:spLocks noGrp="1"/>
          </p:cNvSpPr>
          <p:nvPr>
            <p:ph type="sldNum" sz="quarter" idx="12"/>
          </p:nvPr>
        </p:nvSpPr>
        <p:spPr>
          <a:noFill/>
        </p:spPr>
        <p:txBody>
          <a:bodyPr/>
          <a:lstStyle/>
          <a:p>
            <a:fld id="{C35665FB-5298-4694-AE6B-FECABECB3082}" type="slidenum">
              <a:rPr lang="en-US" smtClean="0"/>
              <a:pPr/>
              <a:t>2</a:t>
            </a:fld>
            <a:endParaRPr lang="en-US"/>
          </a:p>
        </p:txBody>
      </p:sp>
      <p:sp>
        <p:nvSpPr>
          <p:cNvPr id="3075" name="Rectangle 4"/>
          <p:cNvSpPr>
            <a:spLocks noChangeArrowheads="1"/>
          </p:cNvSpPr>
          <p:nvPr/>
        </p:nvSpPr>
        <p:spPr bwMode="auto">
          <a:xfrm>
            <a:off x="792163" y="228600"/>
            <a:ext cx="2255837" cy="584200"/>
          </a:xfrm>
          <a:prstGeom prst="rect">
            <a:avLst/>
          </a:prstGeom>
          <a:noFill/>
          <a:ln w="9525">
            <a:noFill/>
            <a:miter lim="800000"/>
            <a:headEnd/>
            <a:tailEnd/>
          </a:ln>
        </p:spPr>
        <p:txBody>
          <a:bodyPr wrap="none">
            <a:spAutoFit/>
          </a:bodyPr>
          <a:lstStyle/>
          <a:p>
            <a:r>
              <a:rPr lang="en-US" sz="3200" b="1" dirty="0">
                <a:solidFill>
                  <a:srgbClr val="C00000"/>
                </a:solidFill>
              </a:rPr>
              <a:t>Objectives</a:t>
            </a:r>
          </a:p>
        </p:txBody>
      </p:sp>
      <p:sp>
        <p:nvSpPr>
          <p:cNvPr id="3076" name="Rectangle 5"/>
          <p:cNvSpPr>
            <a:spLocks noChangeArrowheads="1"/>
          </p:cNvSpPr>
          <p:nvPr/>
        </p:nvSpPr>
        <p:spPr bwMode="auto">
          <a:xfrm>
            <a:off x="457200" y="892175"/>
            <a:ext cx="7467600" cy="4955203"/>
          </a:xfrm>
          <a:prstGeom prst="rect">
            <a:avLst/>
          </a:prstGeom>
          <a:noFill/>
          <a:ln w="9525">
            <a:noFill/>
            <a:miter lim="800000"/>
            <a:headEnd/>
            <a:tailEnd/>
          </a:ln>
        </p:spPr>
        <p:txBody>
          <a:bodyPr wrap="square">
            <a:spAutoFit/>
          </a:bodyPr>
          <a:lstStyle/>
          <a:p>
            <a:pPr marL="342900" indent="-342900">
              <a:spcBef>
                <a:spcPct val="20000"/>
              </a:spcBef>
              <a:spcAft>
                <a:spcPct val="20000"/>
              </a:spcAft>
              <a:buClr>
                <a:srgbClr val="FF0000"/>
              </a:buClr>
              <a:buFontTx/>
              <a:buChar char="•"/>
            </a:pPr>
            <a:r>
              <a:rPr lang="en-US" sz="2000" dirty="0"/>
              <a:t>Introduce the concept of a pure substance.</a:t>
            </a:r>
          </a:p>
          <a:p>
            <a:pPr marL="342900" indent="-342900">
              <a:spcBef>
                <a:spcPct val="20000"/>
              </a:spcBef>
              <a:spcAft>
                <a:spcPct val="20000"/>
              </a:spcAft>
              <a:buClr>
                <a:srgbClr val="FF0000"/>
              </a:buClr>
              <a:buFontTx/>
              <a:buChar char="•"/>
            </a:pPr>
            <a:r>
              <a:rPr lang="en-US" sz="2000" dirty="0"/>
              <a:t>Discuss the physics of phase-change processes.</a:t>
            </a:r>
          </a:p>
          <a:p>
            <a:pPr marL="342900" indent="-342900">
              <a:spcBef>
                <a:spcPct val="20000"/>
              </a:spcBef>
              <a:spcAft>
                <a:spcPct val="20000"/>
              </a:spcAft>
              <a:buClr>
                <a:srgbClr val="FF0000"/>
              </a:buClr>
              <a:buFontTx/>
              <a:buChar char="•"/>
            </a:pPr>
            <a:r>
              <a:rPr lang="en-US" sz="2000" dirty="0"/>
              <a:t>Illustrate the </a:t>
            </a:r>
            <a:r>
              <a:rPr lang="en-US" sz="2000" i="1" dirty="0"/>
              <a:t>P</a:t>
            </a:r>
            <a:r>
              <a:rPr lang="en-US" sz="2000" dirty="0"/>
              <a:t>-</a:t>
            </a:r>
            <a:r>
              <a:rPr lang="en-US" sz="2000" i="1" dirty="0"/>
              <a:t>v</a:t>
            </a:r>
            <a:r>
              <a:rPr lang="en-US" sz="2000" dirty="0"/>
              <a:t>, </a:t>
            </a:r>
            <a:r>
              <a:rPr lang="en-US" sz="2000" i="1" dirty="0"/>
              <a:t>T</a:t>
            </a:r>
            <a:r>
              <a:rPr lang="en-US" sz="2000" dirty="0"/>
              <a:t>-</a:t>
            </a:r>
            <a:r>
              <a:rPr lang="en-US" sz="2000" i="1" dirty="0"/>
              <a:t>v</a:t>
            </a:r>
            <a:r>
              <a:rPr lang="en-US" sz="2000" dirty="0"/>
              <a:t>, and </a:t>
            </a:r>
            <a:r>
              <a:rPr lang="en-US" sz="2000" i="1" dirty="0"/>
              <a:t>P</a:t>
            </a:r>
            <a:r>
              <a:rPr lang="en-US" sz="2000" dirty="0"/>
              <a:t>-</a:t>
            </a:r>
            <a:r>
              <a:rPr lang="en-US" sz="2000" i="1" dirty="0"/>
              <a:t>T </a:t>
            </a:r>
            <a:r>
              <a:rPr lang="en-US" sz="2000" dirty="0"/>
              <a:t>property diagrams and </a:t>
            </a:r>
            <a:r>
              <a:rPr lang="en-US" sz="2000" i="1" dirty="0"/>
              <a:t>P</a:t>
            </a:r>
            <a:r>
              <a:rPr lang="en-US" sz="2000" dirty="0"/>
              <a:t>-</a:t>
            </a:r>
            <a:r>
              <a:rPr lang="en-US" sz="2000" i="1" dirty="0"/>
              <a:t>v</a:t>
            </a:r>
            <a:r>
              <a:rPr lang="en-US" sz="2000" dirty="0"/>
              <a:t>-</a:t>
            </a:r>
            <a:r>
              <a:rPr lang="en-US" sz="2000" i="1" dirty="0"/>
              <a:t>T </a:t>
            </a:r>
            <a:r>
              <a:rPr lang="en-US" sz="2000" dirty="0"/>
              <a:t>surfaces of pure substances.</a:t>
            </a:r>
          </a:p>
          <a:p>
            <a:pPr marL="342900" indent="-342900">
              <a:spcBef>
                <a:spcPct val="20000"/>
              </a:spcBef>
              <a:spcAft>
                <a:spcPct val="20000"/>
              </a:spcAft>
              <a:buClr>
                <a:srgbClr val="FF0000"/>
              </a:buClr>
              <a:buFontTx/>
              <a:buChar char="•"/>
            </a:pPr>
            <a:r>
              <a:rPr lang="en-US" sz="2000" dirty="0"/>
              <a:t>Demonstrate the procedures for determining thermodynamic properties of pure substances from tables of property data.</a:t>
            </a:r>
          </a:p>
          <a:p>
            <a:pPr marL="342900" indent="-342900">
              <a:spcBef>
                <a:spcPct val="20000"/>
              </a:spcBef>
              <a:spcAft>
                <a:spcPct val="20000"/>
              </a:spcAft>
              <a:buClr>
                <a:srgbClr val="FF0000"/>
              </a:buClr>
              <a:buFontTx/>
              <a:buChar char="•"/>
            </a:pPr>
            <a:r>
              <a:rPr lang="en-US" sz="2000" dirty="0"/>
              <a:t>Describe the hypothetical substance “ideal gas” and the ideal-gas equation of state.</a:t>
            </a:r>
          </a:p>
          <a:p>
            <a:pPr marL="342900" indent="-342900">
              <a:spcBef>
                <a:spcPct val="20000"/>
              </a:spcBef>
              <a:spcAft>
                <a:spcPct val="20000"/>
              </a:spcAft>
              <a:buClr>
                <a:srgbClr val="FF0000"/>
              </a:buClr>
              <a:buFontTx/>
              <a:buChar char="•"/>
            </a:pPr>
            <a:r>
              <a:rPr lang="en-US" sz="2000" dirty="0"/>
              <a:t>Apply the ideal-gas equation of state in the solution of typical problems.</a:t>
            </a:r>
          </a:p>
          <a:p>
            <a:pPr marL="342900" indent="-342900">
              <a:spcBef>
                <a:spcPct val="20000"/>
              </a:spcBef>
              <a:spcAft>
                <a:spcPct val="20000"/>
              </a:spcAft>
              <a:buClr>
                <a:srgbClr val="FF0000"/>
              </a:buClr>
              <a:buFontTx/>
              <a:buChar char="•"/>
            </a:pPr>
            <a:r>
              <a:rPr lang="en-US" sz="2000" dirty="0"/>
              <a:t>Introduce the compressibility factor, which accounts for the deviation of real gases from ideal-gas behavior.</a:t>
            </a:r>
          </a:p>
          <a:p>
            <a:pPr marL="342900" indent="-342900">
              <a:spcBef>
                <a:spcPct val="20000"/>
              </a:spcBef>
              <a:spcAft>
                <a:spcPct val="20000"/>
              </a:spcAft>
              <a:buClr>
                <a:srgbClr val="FF0000"/>
              </a:buClr>
              <a:buFontTx/>
              <a:buChar char="•"/>
            </a:pPr>
            <a:r>
              <a:rPr lang="en-US" sz="2000" dirty="0"/>
              <a:t>Present some of the best-known equations of state.</a:t>
            </a:r>
          </a:p>
        </p:txBody>
      </p:sp>
    </p:spTree>
    <p:extLst>
      <p:ext uri="{BB962C8B-B14F-4D97-AF65-F5344CB8AC3E}">
        <p14:creationId xmlns:p14="http://schemas.microsoft.com/office/powerpoint/2010/main" val="2485104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5 Slayt Numarası Yer Tutucusu"/>
          <p:cNvSpPr>
            <a:spLocks noGrp="1"/>
          </p:cNvSpPr>
          <p:nvPr>
            <p:ph type="sldNum" sz="quarter" idx="12"/>
          </p:nvPr>
        </p:nvSpPr>
        <p:spPr>
          <a:noFill/>
        </p:spPr>
        <p:txBody>
          <a:bodyPr/>
          <a:lstStyle/>
          <a:p>
            <a:fld id="{8F432157-4A3F-4DA7-8C3F-DFCD913C79B2}" type="slidenum">
              <a:rPr lang="en-US" smtClean="0"/>
              <a:pPr/>
              <a:t>20</a:t>
            </a:fld>
            <a:endParaRPr lang="en-US"/>
          </a:p>
        </p:txBody>
      </p:sp>
      <p:pic>
        <p:nvPicPr>
          <p:cNvPr id="14340" name="Picture 6"/>
          <p:cNvPicPr>
            <a:picLocks noChangeAspect="1" noChangeArrowheads="1"/>
          </p:cNvPicPr>
          <p:nvPr/>
        </p:nvPicPr>
        <p:blipFill>
          <a:blip r:embed="rId2" cstate="print"/>
          <a:srcRect/>
          <a:stretch>
            <a:fillRect/>
          </a:stretch>
        </p:blipFill>
        <p:spPr bwMode="auto">
          <a:xfrm>
            <a:off x="5867400" y="457200"/>
            <a:ext cx="3133725" cy="4191000"/>
          </a:xfrm>
          <a:prstGeom prst="rect">
            <a:avLst/>
          </a:prstGeom>
          <a:noFill/>
          <a:ln w="9525">
            <a:noFill/>
            <a:miter lim="800000"/>
            <a:headEnd/>
            <a:tailEnd/>
          </a:ln>
        </p:spPr>
      </p:pic>
      <p:pic>
        <p:nvPicPr>
          <p:cNvPr id="5122" name="Picture 2"/>
          <p:cNvPicPr>
            <a:picLocks noChangeAspect="1" noChangeArrowheads="1"/>
          </p:cNvPicPr>
          <p:nvPr/>
        </p:nvPicPr>
        <p:blipFill>
          <a:blip r:embed="rId3"/>
          <a:srcRect/>
          <a:stretch>
            <a:fillRect/>
          </a:stretch>
        </p:blipFill>
        <p:spPr bwMode="auto">
          <a:xfrm>
            <a:off x="76200" y="457201"/>
            <a:ext cx="5638800" cy="4910916"/>
          </a:xfrm>
          <a:prstGeom prst="rect">
            <a:avLst/>
          </a:prstGeom>
          <a:noFill/>
          <a:ln w="9525">
            <a:noFill/>
            <a:miter lim="800000"/>
            <a:headEnd/>
            <a:tailEnd/>
          </a:ln>
          <a:effectLst/>
        </p:spPr>
      </p:pic>
    </p:spTree>
    <p:extLst>
      <p:ext uri="{BB962C8B-B14F-4D97-AF65-F5344CB8AC3E}">
        <p14:creationId xmlns:p14="http://schemas.microsoft.com/office/powerpoint/2010/main" val="3740933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5 Slayt Numarası Yer Tutucusu"/>
          <p:cNvSpPr>
            <a:spLocks noGrp="1"/>
          </p:cNvSpPr>
          <p:nvPr>
            <p:ph type="sldNum" sz="quarter" idx="12"/>
          </p:nvPr>
        </p:nvSpPr>
        <p:spPr>
          <a:noFill/>
        </p:spPr>
        <p:txBody>
          <a:bodyPr/>
          <a:lstStyle/>
          <a:p>
            <a:fld id="{01E704B2-D6DA-4706-B41F-8208D5400AFB}" type="slidenum">
              <a:rPr lang="en-US" smtClean="0"/>
              <a:pPr/>
              <a:t>21</a:t>
            </a:fld>
            <a:endParaRPr lang="en-US"/>
          </a:p>
        </p:txBody>
      </p:sp>
      <p:sp>
        <p:nvSpPr>
          <p:cNvPr id="15363" name="Rectangle 2"/>
          <p:cNvSpPr>
            <a:spLocks noGrp="1" noChangeArrowheads="1"/>
          </p:cNvSpPr>
          <p:nvPr>
            <p:ph type="title"/>
          </p:nvPr>
        </p:nvSpPr>
        <p:spPr>
          <a:xfrm>
            <a:off x="228600" y="152400"/>
            <a:ext cx="3733800" cy="1447800"/>
          </a:xfrm>
        </p:spPr>
        <p:txBody>
          <a:bodyPr/>
          <a:lstStyle/>
          <a:p>
            <a:pPr eaLnBrk="1" hangingPunct="1"/>
            <a:r>
              <a:rPr lang="en-US" sz="2800"/>
              <a:t>Extending the Diagrams to Include</a:t>
            </a:r>
            <a:br>
              <a:rPr lang="en-US" sz="2800"/>
            </a:br>
            <a:r>
              <a:rPr lang="en-US" sz="2800"/>
              <a:t>the Solid Phase</a:t>
            </a:r>
            <a:endParaRPr lang="en-US" sz="2800" b="0"/>
          </a:p>
        </p:txBody>
      </p:sp>
      <p:pic>
        <p:nvPicPr>
          <p:cNvPr id="6146" name="Picture 2"/>
          <p:cNvPicPr>
            <a:picLocks noChangeAspect="1" noChangeArrowheads="1"/>
          </p:cNvPicPr>
          <p:nvPr/>
        </p:nvPicPr>
        <p:blipFill>
          <a:blip r:embed="rId2"/>
          <a:srcRect/>
          <a:stretch>
            <a:fillRect/>
          </a:stretch>
        </p:blipFill>
        <p:spPr bwMode="auto">
          <a:xfrm>
            <a:off x="152400" y="1752600"/>
            <a:ext cx="4250724" cy="3657600"/>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524375" y="3295650"/>
            <a:ext cx="4467225" cy="3409950"/>
          </a:xfrm>
          <a:prstGeom prst="rect">
            <a:avLst/>
          </a:prstGeom>
          <a:noFill/>
          <a:ln w="9525">
            <a:noFill/>
            <a:miter lim="800000"/>
            <a:headEnd/>
            <a:tailEnd/>
          </a:ln>
          <a:effectLst/>
        </p:spPr>
      </p:pic>
    </p:spTree>
    <p:extLst>
      <p:ext uri="{BB962C8B-B14F-4D97-AF65-F5344CB8AC3E}">
        <p14:creationId xmlns:p14="http://schemas.microsoft.com/office/powerpoint/2010/main" val="875490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5 Slayt Numarası Yer Tutucusu"/>
          <p:cNvSpPr>
            <a:spLocks noGrp="1"/>
          </p:cNvSpPr>
          <p:nvPr>
            <p:ph type="sldNum" sz="quarter" idx="12"/>
          </p:nvPr>
        </p:nvSpPr>
        <p:spPr>
          <a:noFill/>
        </p:spPr>
        <p:txBody>
          <a:bodyPr/>
          <a:lstStyle/>
          <a:p>
            <a:fld id="{01E704B2-D6DA-4706-B41F-8208D5400AFB}" type="slidenum">
              <a:rPr lang="en-US" smtClean="0"/>
              <a:pPr/>
              <a:t>22</a:t>
            </a:fld>
            <a:endParaRPr lang="en-US"/>
          </a:p>
        </p:txBody>
      </p:sp>
      <p:sp>
        <p:nvSpPr>
          <p:cNvPr id="15365" name="Rectangle 10"/>
          <p:cNvSpPr>
            <a:spLocks noChangeArrowheads="1"/>
          </p:cNvSpPr>
          <p:nvPr/>
        </p:nvSpPr>
        <p:spPr bwMode="auto">
          <a:xfrm>
            <a:off x="5562600" y="2895600"/>
            <a:ext cx="2514600" cy="1200329"/>
          </a:xfrm>
          <a:prstGeom prst="rect">
            <a:avLst/>
          </a:prstGeom>
          <a:solidFill>
            <a:srgbClr val="FFCC99"/>
          </a:solidFill>
          <a:ln w="19050">
            <a:solidFill>
              <a:schemeClr val="bg2"/>
            </a:solidFill>
            <a:miter lim="800000"/>
            <a:headEnd/>
            <a:tailEnd/>
          </a:ln>
        </p:spPr>
        <p:txBody>
          <a:bodyPr wrap="square">
            <a:spAutoFit/>
          </a:bodyPr>
          <a:lstStyle/>
          <a:p>
            <a:r>
              <a:rPr lang="en-US" sz="2400"/>
              <a:t>For water, </a:t>
            </a:r>
          </a:p>
          <a:p>
            <a:r>
              <a:rPr lang="en-US" sz="2400" i="1"/>
              <a:t>T</a:t>
            </a:r>
            <a:r>
              <a:rPr lang="en-US" sz="2400" baseline="-25000"/>
              <a:t>tp</a:t>
            </a:r>
            <a:r>
              <a:rPr lang="en-US" sz="2400"/>
              <a:t> = 0.01°C </a:t>
            </a:r>
          </a:p>
          <a:p>
            <a:r>
              <a:rPr lang="en-US" sz="2400" i="1"/>
              <a:t>P</a:t>
            </a:r>
            <a:r>
              <a:rPr lang="en-US" sz="2400" baseline="-25000"/>
              <a:t>tp</a:t>
            </a:r>
            <a:r>
              <a:rPr lang="en-US" sz="2400"/>
              <a:t> = 0.6117 kPa</a:t>
            </a:r>
          </a:p>
        </p:txBody>
      </p:sp>
      <p:pic>
        <p:nvPicPr>
          <p:cNvPr id="7170" name="Picture 2"/>
          <p:cNvPicPr>
            <a:picLocks noChangeAspect="1" noChangeArrowheads="1"/>
          </p:cNvPicPr>
          <p:nvPr/>
        </p:nvPicPr>
        <p:blipFill>
          <a:blip r:embed="rId2"/>
          <a:srcRect/>
          <a:stretch>
            <a:fillRect/>
          </a:stretch>
        </p:blipFill>
        <p:spPr bwMode="auto">
          <a:xfrm>
            <a:off x="1038225" y="1143000"/>
            <a:ext cx="4067175" cy="4819650"/>
          </a:xfrm>
          <a:prstGeom prst="rect">
            <a:avLst/>
          </a:prstGeom>
          <a:noFill/>
          <a:ln w="9525">
            <a:noFill/>
            <a:miter lim="800000"/>
            <a:headEnd/>
            <a:tailEnd/>
          </a:ln>
          <a:effectLst/>
        </p:spPr>
      </p:pic>
    </p:spTree>
    <p:extLst>
      <p:ext uri="{BB962C8B-B14F-4D97-AF65-F5344CB8AC3E}">
        <p14:creationId xmlns:p14="http://schemas.microsoft.com/office/powerpoint/2010/main" val="3121509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5 Slayt Numarası Yer Tutucusu"/>
          <p:cNvSpPr>
            <a:spLocks noGrp="1"/>
          </p:cNvSpPr>
          <p:nvPr>
            <p:ph type="sldNum" sz="quarter" idx="12"/>
          </p:nvPr>
        </p:nvSpPr>
        <p:spPr>
          <a:noFill/>
        </p:spPr>
        <p:txBody>
          <a:bodyPr/>
          <a:lstStyle/>
          <a:p>
            <a:fld id="{4A7C806B-F014-46A1-A8D3-C698DD1692D6}" type="slidenum">
              <a:rPr lang="en-US" smtClean="0"/>
              <a:pPr/>
              <a:t>23</a:t>
            </a:fld>
            <a:endParaRPr lang="en-US"/>
          </a:p>
        </p:txBody>
      </p:sp>
      <p:sp>
        <p:nvSpPr>
          <p:cNvPr id="16387" name="Rectangle 10"/>
          <p:cNvSpPr>
            <a:spLocks noChangeArrowheads="1"/>
          </p:cNvSpPr>
          <p:nvPr/>
        </p:nvSpPr>
        <p:spPr bwMode="auto">
          <a:xfrm>
            <a:off x="2209800" y="381000"/>
            <a:ext cx="4419600" cy="1200329"/>
          </a:xfrm>
          <a:prstGeom prst="rect">
            <a:avLst/>
          </a:prstGeom>
          <a:noFill/>
          <a:ln w="9525">
            <a:noFill/>
            <a:miter lim="800000"/>
            <a:headEnd/>
            <a:tailEnd/>
          </a:ln>
        </p:spPr>
        <p:txBody>
          <a:bodyPr wrap="square">
            <a:spAutoFit/>
          </a:bodyPr>
          <a:lstStyle/>
          <a:p>
            <a:r>
              <a:rPr lang="en-US" sz="2400" b="1" dirty="0">
                <a:solidFill>
                  <a:srgbClr val="CC00CC"/>
                </a:solidFill>
              </a:rPr>
              <a:t>Sublimation</a:t>
            </a:r>
            <a:r>
              <a:rPr lang="en-US" sz="2400" dirty="0"/>
              <a:t>: Passing from the solid phase directly into the vapor phase.</a:t>
            </a:r>
          </a:p>
        </p:txBody>
      </p:sp>
      <p:pic>
        <p:nvPicPr>
          <p:cNvPr id="8194" name="Picture 2"/>
          <p:cNvPicPr>
            <a:picLocks noChangeAspect="1" noChangeArrowheads="1"/>
          </p:cNvPicPr>
          <p:nvPr/>
        </p:nvPicPr>
        <p:blipFill>
          <a:blip r:embed="rId2"/>
          <a:srcRect/>
          <a:stretch>
            <a:fillRect/>
          </a:stretch>
        </p:blipFill>
        <p:spPr bwMode="auto">
          <a:xfrm>
            <a:off x="2209800" y="1828800"/>
            <a:ext cx="4619625" cy="4486275"/>
          </a:xfrm>
          <a:prstGeom prst="rect">
            <a:avLst/>
          </a:prstGeom>
          <a:noFill/>
          <a:ln w="9525">
            <a:noFill/>
            <a:miter lim="800000"/>
            <a:headEnd/>
            <a:tailEnd/>
          </a:ln>
          <a:effectLst/>
        </p:spPr>
      </p:pic>
    </p:spTree>
    <p:extLst>
      <p:ext uri="{BB962C8B-B14F-4D97-AF65-F5344CB8AC3E}">
        <p14:creationId xmlns:p14="http://schemas.microsoft.com/office/powerpoint/2010/main" val="1492503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5 Slayt Numarası Yer Tutucusu"/>
          <p:cNvSpPr>
            <a:spLocks noGrp="1"/>
          </p:cNvSpPr>
          <p:nvPr>
            <p:ph type="sldNum" sz="quarter" idx="12"/>
          </p:nvPr>
        </p:nvSpPr>
        <p:spPr>
          <a:noFill/>
        </p:spPr>
        <p:txBody>
          <a:bodyPr/>
          <a:lstStyle/>
          <a:p>
            <a:fld id="{4A7C806B-F014-46A1-A8D3-C698DD1692D6}" type="slidenum">
              <a:rPr lang="en-US" smtClean="0"/>
              <a:pPr/>
              <a:t>24</a:t>
            </a:fld>
            <a:endParaRPr lang="en-US"/>
          </a:p>
        </p:txBody>
      </p:sp>
      <p:sp>
        <p:nvSpPr>
          <p:cNvPr id="16389" name="Rectangle 15"/>
          <p:cNvSpPr>
            <a:spLocks noChangeArrowheads="1"/>
          </p:cNvSpPr>
          <p:nvPr/>
        </p:nvSpPr>
        <p:spPr bwMode="auto">
          <a:xfrm>
            <a:off x="2514600" y="6248400"/>
            <a:ext cx="3863975" cy="396875"/>
          </a:xfrm>
          <a:prstGeom prst="rect">
            <a:avLst/>
          </a:prstGeom>
          <a:noFill/>
          <a:ln w="9525">
            <a:noFill/>
            <a:miter lim="800000"/>
            <a:headEnd/>
            <a:tailEnd/>
          </a:ln>
        </p:spPr>
        <p:txBody>
          <a:bodyPr wrap="none">
            <a:spAutoFit/>
          </a:bodyPr>
          <a:lstStyle/>
          <a:p>
            <a:r>
              <a:rPr lang="en-US" sz="2000" i="1" dirty="0">
                <a:solidFill>
                  <a:srgbClr val="3333FF"/>
                </a:solidFill>
              </a:rPr>
              <a:t>P-T </a:t>
            </a:r>
            <a:r>
              <a:rPr lang="en-US" sz="2000" dirty="0">
                <a:solidFill>
                  <a:srgbClr val="3333FF"/>
                </a:solidFill>
              </a:rPr>
              <a:t>diagram of pure substances.</a:t>
            </a:r>
          </a:p>
        </p:txBody>
      </p:sp>
      <p:sp>
        <p:nvSpPr>
          <p:cNvPr id="16390" name="Text Box 16"/>
          <p:cNvSpPr txBox="1">
            <a:spLocks noChangeArrowheads="1"/>
          </p:cNvSpPr>
          <p:nvPr/>
        </p:nvSpPr>
        <p:spPr bwMode="auto">
          <a:xfrm>
            <a:off x="3276600" y="228600"/>
            <a:ext cx="2590800" cy="457200"/>
          </a:xfrm>
          <a:prstGeom prst="rect">
            <a:avLst/>
          </a:prstGeom>
          <a:noFill/>
          <a:ln w="9525">
            <a:noFill/>
            <a:miter lim="800000"/>
            <a:headEnd/>
            <a:tailEnd/>
          </a:ln>
        </p:spPr>
        <p:txBody>
          <a:bodyPr>
            <a:spAutoFit/>
          </a:bodyPr>
          <a:lstStyle/>
          <a:p>
            <a:pPr>
              <a:spcBef>
                <a:spcPct val="50000"/>
              </a:spcBef>
            </a:pPr>
            <a:r>
              <a:rPr lang="en-US" sz="2400" b="1" dirty="0">
                <a:solidFill>
                  <a:srgbClr val="CC00CC"/>
                </a:solidFill>
              </a:rPr>
              <a:t>Phase Diagram</a:t>
            </a:r>
          </a:p>
        </p:txBody>
      </p:sp>
      <p:pic>
        <p:nvPicPr>
          <p:cNvPr id="16392" name="Picture 11"/>
          <p:cNvPicPr>
            <a:picLocks noChangeAspect="1" noChangeArrowheads="1"/>
          </p:cNvPicPr>
          <p:nvPr/>
        </p:nvPicPr>
        <p:blipFill>
          <a:blip r:embed="rId2" cstate="print"/>
          <a:srcRect/>
          <a:stretch>
            <a:fillRect/>
          </a:stretch>
        </p:blipFill>
        <p:spPr bwMode="auto">
          <a:xfrm>
            <a:off x="1504950" y="838200"/>
            <a:ext cx="6496050" cy="5334000"/>
          </a:xfrm>
          <a:prstGeom prst="rect">
            <a:avLst/>
          </a:prstGeom>
          <a:noFill/>
          <a:ln w="9525">
            <a:noFill/>
            <a:miter lim="800000"/>
            <a:headEnd/>
            <a:tailEnd/>
          </a:ln>
        </p:spPr>
      </p:pic>
    </p:spTree>
    <p:extLst>
      <p:ext uri="{BB962C8B-B14F-4D97-AF65-F5344CB8AC3E}">
        <p14:creationId xmlns:p14="http://schemas.microsoft.com/office/powerpoint/2010/main" val="223957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5 Slayt Numarası Yer Tutucusu"/>
          <p:cNvSpPr>
            <a:spLocks noGrp="1"/>
          </p:cNvSpPr>
          <p:nvPr>
            <p:ph type="sldNum" sz="quarter" idx="12"/>
          </p:nvPr>
        </p:nvSpPr>
        <p:spPr>
          <a:noFill/>
        </p:spPr>
        <p:txBody>
          <a:bodyPr/>
          <a:lstStyle/>
          <a:p>
            <a:fld id="{1C5157D9-2B9F-46ED-B5FE-DA71B3A132E0}" type="slidenum">
              <a:rPr lang="en-US" smtClean="0"/>
              <a:pPr/>
              <a:t>25</a:t>
            </a:fld>
            <a:endParaRPr lang="en-US"/>
          </a:p>
        </p:txBody>
      </p:sp>
      <p:sp>
        <p:nvSpPr>
          <p:cNvPr id="17411" name="Rectangle 8"/>
          <p:cNvSpPr>
            <a:spLocks noChangeArrowheads="1"/>
          </p:cNvSpPr>
          <p:nvPr/>
        </p:nvSpPr>
        <p:spPr bwMode="auto">
          <a:xfrm>
            <a:off x="457200" y="228600"/>
            <a:ext cx="8153400" cy="915988"/>
          </a:xfrm>
          <a:prstGeom prst="rect">
            <a:avLst/>
          </a:prstGeom>
          <a:noFill/>
          <a:ln w="9525">
            <a:noFill/>
            <a:miter lim="800000"/>
            <a:headEnd/>
            <a:tailEnd/>
          </a:ln>
        </p:spPr>
        <p:txBody>
          <a:bodyPr>
            <a:spAutoFit/>
          </a:bodyPr>
          <a:lstStyle/>
          <a:p>
            <a:r>
              <a:rPr lang="en-US"/>
              <a:t>The </a:t>
            </a:r>
            <a:r>
              <a:rPr lang="en-US" i="1"/>
              <a:t>P</a:t>
            </a:r>
            <a:r>
              <a:rPr lang="en-US"/>
              <a:t>-</a:t>
            </a:r>
            <a:r>
              <a:rPr lang="en-US" i="1"/>
              <a:t>v</a:t>
            </a:r>
            <a:r>
              <a:rPr lang="en-US"/>
              <a:t>-</a:t>
            </a:r>
            <a:r>
              <a:rPr lang="en-US" i="1"/>
              <a:t>T </a:t>
            </a:r>
            <a:r>
              <a:rPr lang="en-US"/>
              <a:t>surfaces present a great deal of information at once, but in a thermodynamic analysis it is more convenient to work with two-dimensional diagrams, such as the </a:t>
            </a:r>
            <a:r>
              <a:rPr lang="en-US" i="1"/>
              <a:t>P</a:t>
            </a:r>
            <a:r>
              <a:rPr lang="en-US"/>
              <a:t>-</a:t>
            </a:r>
            <a:r>
              <a:rPr lang="en-US" i="1"/>
              <a:t>v </a:t>
            </a:r>
            <a:r>
              <a:rPr lang="en-US"/>
              <a:t>and </a:t>
            </a:r>
            <a:r>
              <a:rPr lang="en-US" i="1"/>
              <a:t>T</a:t>
            </a:r>
            <a:r>
              <a:rPr lang="en-US"/>
              <a:t>-</a:t>
            </a:r>
            <a:r>
              <a:rPr lang="en-US" i="1"/>
              <a:t>v </a:t>
            </a:r>
            <a:r>
              <a:rPr lang="en-US"/>
              <a:t>diagrams.</a:t>
            </a:r>
          </a:p>
        </p:txBody>
      </p:sp>
      <p:pic>
        <p:nvPicPr>
          <p:cNvPr id="9218" name="Picture 2"/>
          <p:cNvPicPr>
            <a:picLocks noChangeAspect="1" noChangeArrowheads="1"/>
          </p:cNvPicPr>
          <p:nvPr/>
        </p:nvPicPr>
        <p:blipFill>
          <a:blip r:embed="rId2"/>
          <a:srcRect/>
          <a:stretch>
            <a:fillRect/>
          </a:stretch>
        </p:blipFill>
        <p:spPr bwMode="auto">
          <a:xfrm>
            <a:off x="533400" y="1295400"/>
            <a:ext cx="3629025" cy="495300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4648200" y="1295400"/>
            <a:ext cx="3676650" cy="4943475"/>
          </a:xfrm>
          <a:prstGeom prst="rect">
            <a:avLst/>
          </a:prstGeom>
          <a:noFill/>
          <a:ln w="9525">
            <a:noFill/>
            <a:miter lim="800000"/>
            <a:headEnd/>
            <a:tailEnd/>
          </a:ln>
          <a:effectLst/>
        </p:spPr>
      </p:pic>
    </p:spTree>
    <p:extLst>
      <p:ext uri="{BB962C8B-B14F-4D97-AF65-F5344CB8AC3E}">
        <p14:creationId xmlns:p14="http://schemas.microsoft.com/office/powerpoint/2010/main" val="2078795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5 Slayt Numarası Yer Tutucusu"/>
          <p:cNvSpPr>
            <a:spLocks noGrp="1"/>
          </p:cNvSpPr>
          <p:nvPr>
            <p:ph type="sldNum" sz="quarter" idx="12"/>
          </p:nvPr>
        </p:nvSpPr>
        <p:spPr>
          <a:noFill/>
        </p:spPr>
        <p:txBody>
          <a:bodyPr/>
          <a:lstStyle/>
          <a:p>
            <a:fld id="{119C3620-1C50-480B-962F-941E3B967797}" type="slidenum">
              <a:rPr lang="en-US" smtClean="0"/>
              <a:pPr/>
              <a:t>26</a:t>
            </a:fld>
            <a:endParaRPr lang="en-US"/>
          </a:p>
        </p:txBody>
      </p:sp>
      <p:sp>
        <p:nvSpPr>
          <p:cNvPr id="18435" name="Rectangle 2"/>
          <p:cNvSpPr>
            <a:spLocks noGrp="1" noChangeArrowheads="1"/>
          </p:cNvSpPr>
          <p:nvPr>
            <p:ph type="title"/>
          </p:nvPr>
        </p:nvSpPr>
        <p:spPr>
          <a:xfrm>
            <a:off x="457200" y="274638"/>
            <a:ext cx="4343400" cy="639762"/>
          </a:xfrm>
          <a:solidFill>
            <a:srgbClr val="92D050"/>
          </a:solidFill>
        </p:spPr>
        <p:txBody>
          <a:bodyPr/>
          <a:lstStyle/>
          <a:p>
            <a:pPr eaLnBrk="1" hangingPunct="1"/>
            <a:r>
              <a:rPr lang="en-US">
                <a:solidFill>
                  <a:srgbClr val="C00000"/>
                </a:solidFill>
              </a:rPr>
              <a:t>PROPERTY TABLES</a:t>
            </a:r>
            <a:endParaRPr lang="en-US" b="0">
              <a:solidFill>
                <a:srgbClr val="C00000"/>
              </a:solidFill>
            </a:endParaRPr>
          </a:p>
        </p:txBody>
      </p:sp>
      <p:sp>
        <p:nvSpPr>
          <p:cNvPr id="18436" name="Rectangle 3"/>
          <p:cNvSpPr>
            <a:spLocks noGrp="1" noChangeArrowheads="1"/>
          </p:cNvSpPr>
          <p:nvPr>
            <p:ph type="body" idx="1"/>
          </p:nvPr>
        </p:nvSpPr>
        <p:spPr>
          <a:xfrm>
            <a:off x="381000" y="1066800"/>
            <a:ext cx="7239000" cy="4191000"/>
          </a:xfrm>
        </p:spPr>
        <p:txBody>
          <a:bodyPr/>
          <a:lstStyle/>
          <a:p>
            <a:pPr marL="0" eaLnBrk="1" hangingPunct="1">
              <a:spcBef>
                <a:spcPts val="1200"/>
              </a:spcBef>
              <a:spcAft>
                <a:spcPts val="600"/>
              </a:spcAft>
              <a:buNone/>
            </a:pPr>
            <a:r>
              <a:rPr lang="en-US" sz="2200" dirty="0"/>
              <a:t>For most substances, the relationships among thermodynamic properties are too complex to be expressed by simple equations.</a:t>
            </a:r>
          </a:p>
          <a:p>
            <a:pPr marL="0" eaLnBrk="1" hangingPunct="1">
              <a:spcBef>
                <a:spcPts val="1200"/>
              </a:spcBef>
              <a:spcAft>
                <a:spcPts val="600"/>
              </a:spcAft>
              <a:buNone/>
            </a:pPr>
            <a:r>
              <a:rPr lang="en-US" sz="2200" dirty="0"/>
              <a:t>Therefore, properties are frequently presented in the form of tables.</a:t>
            </a:r>
          </a:p>
          <a:p>
            <a:pPr marL="0" eaLnBrk="1" hangingPunct="1">
              <a:spcBef>
                <a:spcPts val="1200"/>
              </a:spcBef>
              <a:spcAft>
                <a:spcPts val="600"/>
              </a:spcAft>
              <a:buNone/>
            </a:pPr>
            <a:r>
              <a:rPr lang="en-US" sz="2200" dirty="0"/>
              <a:t>Some thermodynamic properties can be measured easily, but others cannot and are calculated by using the relations between them and measurable properties. </a:t>
            </a:r>
          </a:p>
          <a:p>
            <a:pPr marL="0" eaLnBrk="1" hangingPunct="1">
              <a:spcBef>
                <a:spcPts val="1200"/>
              </a:spcBef>
              <a:spcAft>
                <a:spcPts val="600"/>
              </a:spcAft>
              <a:buNone/>
            </a:pPr>
            <a:r>
              <a:rPr lang="en-US" sz="2200" dirty="0"/>
              <a:t>The results of these measurements and calculations are presented in tables in a convenient format.</a:t>
            </a:r>
          </a:p>
        </p:txBody>
      </p:sp>
    </p:spTree>
    <p:extLst>
      <p:ext uri="{BB962C8B-B14F-4D97-AF65-F5344CB8AC3E}">
        <p14:creationId xmlns:p14="http://schemas.microsoft.com/office/powerpoint/2010/main" val="1481161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5 Slayt Numarası Yer Tutucusu"/>
          <p:cNvSpPr>
            <a:spLocks noGrp="1"/>
          </p:cNvSpPr>
          <p:nvPr>
            <p:ph type="sldNum" sz="quarter" idx="12"/>
          </p:nvPr>
        </p:nvSpPr>
        <p:spPr>
          <a:noFill/>
        </p:spPr>
        <p:txBody>
          <a:bodyPr/>
          <a:lstStyle/>
          <a:p>
            <a:fld id="{119C3620-1C50-480B-962F-941E3B967797}" type="slidenum">
              <a:rPr lang="en-US" smtClean="0"/>
              <a:pPr/>
              <a:t>27</a:t>
            </a:fld>
            <a:endParaRPr lang="en-US"/>
          </a:p>
        </p:txBody>
      </p:sp>
      <p:sp>
        <p:nvSpPr>
          <p:cNvPr id="18437" name="Rectangle 4"/>
          <p:cNvSpPr>
            <a:spLocks noChangeArrowheads="1"/>
          </p:cNvSpPr>
          <p:nvPr/>
        </p:nvSpPr>
        <p:spPr bwMode="auto">
          <a:xfrm>
            <a:off x="228600" y="152400"/>
            <a:ext cx="5317289" cy="461665"/>
          </a:xfrm>
          <a:prstGeom prst="rect">
            <a:avLst/>
          </a:prstGeom>
          <a:noFill/>
          <a:ln w="9525">
            <a:noFill/>
            <a:miter lim="800000"/>
            <a:headEnd/>
            <a:tailEnd/>
          </a:ln>
        </p:spPr>
        <p:txBody>
          <a:bodyPr wrap="none">
            <a:spAutoFit/>
          </a:bodyPr>
          <a:lstStyle/>
          <a:p>
            <a:r>
              <a:rPr lang="en-US" sz="2400" b="1" dirty="0">
                <a:solidFill>
                  <a:srgbClr val="FF3300"/>
                </a:solidFill>
              </a:rPr>
              <a:t>Enthalpy—A Combination Property</a:t>
            </a:r>
          </a:p>
        </p:txBody>
      </p:sp>
      <p:sp>
        <p:nvSpPr>
          <p:cNvPr id="18441" name="Rectangle 12"/>
          <p:cNvSpPr>
            <a:spLocks noChangeArrowheads="1"/>
          </p:cNvSpPr>
          <p:nvPr/>
        </p:nvSpPr>
        <p:spPr bwMode="auto">
          <a:xfrm>
            <a:off x="5105400" y="5410200"/>
            <a:ext cx="3810000" cy="707886"/>
          </a:xfrm>
          <a:prstGeom prst="rect">
            <a:avLst/>
          </a:prstGeom>
          <a:noFill/>
          <a:ln w="9525">
            <a:noFill/>
            <a:miter lim="800000"/>
            <a:headEnd/>
            <a:tailEnd/>
          </a:ln>
        </p:spPr>
        <p:txBody>
          <a:bodyPr wrap="square">
            <a:spAutoFit/>
          </a:bodyPr>
          <a:lstStyle/>
          <a:p>
            <a:r>
              <a:rPr lang="en-US" sz="2000" dirty="0">
                <a:solidFill>
                  <a:srgbClr val="3333FF"/>
                </a:solidFill>
              </a:rPr>
              <a:t>The product </a:t>
            </a:r>
            <a:r>
              <a:rPr lang="en-US" sz="2000" i="1" dirty="0">
                <a:solidFill>
                  <a:srgbClr val="3333FF"/>
                </a:solidFill>
              </a:rPr>
              <a:t>pressure </a:t>
            </a:r>
            <a:r>
              <a:rPr lang="en-US" sz="2000" dirty="0">
                <a:solidFill>
                  <a:srgbClr val="3333FF"/>
                </a:solidFill>
                <a:sym typeface="Symbol" pitchFamily="18" charset="2"/>
              </a:rPr>
              <a:t></a:t>
            </a:r>
            <a:r>
              <a:rPr lang="en-US" sz="2000" dirty="0">
                <a:solidFill>
                  <a:srgbClr val="3333FF"/>
                </a:solidFill>
              </a:rPr>
              <a:t> </a:t>
            </a:r>
            <a:r>
              <a:rPr lang="en-US" sz="2000" i="1" dirty="0">
                <a:solidFill>
                  <a:srgbClr val="3333FF"/>
                </a:solidFill>
              </a:rPr>
              <a:t>volume </a:t>
            </a:r>
            <a:r>
              <a:rPr lang="en-US" sz="2000" dirty="0">
                <a:solidFill>
                  <a:srgbClr val="3333FF"/>
                </a:solidFill>
              </a:rPr>
              <a:t>has energy units.</a:t>
            </a:r>
          </a:p>
        </p:txBody>
      </p:sp>
      <p:pic>
        <p:nvPicPr>
          <p:cNvPr id="11268" name="Picture 4"/>
          <p:cNvPicPr>
            <a:picLocks noChangeAspect="1" noChangeArrowheads="1"/>
          </p:cNvPicPr>
          <p:nvPr/>
        </p:nvPicPr>
        <p:blipFill>
          <a:blip r:embed="rId2"/>
          <a:srcRect/>
          <a:stretch>
            <a:fillRect/>
          </a:stretch>
        </p:blipFill>
        <p:spPr bwMode="auto">
          <a:xfrm>
            <a:off x="5166192" y="1371600"/>
            <a:ext cx="3825407" cy="4029075"/>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srcRect/>
          <a:stretch>
            <a:fillRect/>
          </a:stretch>
        </p:blipFill>
        <p:spPr bwMode="auto">
          <a:xfrm>
            <a:off x="304800" y="733425"/>
            <a:ext cx="3009900" cy="4857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304800" y="1409700"/>
            <a:ext cx="2695575" cy="4191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304800" y="2057400"/>
            <a:ext cx="4533900" cy="4210050"/>
          </a:xfrm>
          <a:prstGeom prst="rect">
            <a:avLst/>
          </a:prstGeom>
          <a:noFill/>
          <a:ln w="9525">
            <a:noFill/>
            <a:miter lim="800000"/>
            <a:headEnd/>
            <a:tailEnd/>
          </a:ln>
          <a:effectLst/>
        </p:spPr>
      </p:pic>
    </p:spTree>
    <p:extLst>
      <p:ext uri="{BB962C8B-B14F-4D97-AF65-F5344CB8AC3E}">
        <p14:creationId xmlns:p14="http://schemas.microsoft.com/office/powerpoint/2010/main" val="1907705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5 Slayt Numarası Yer Tutucusu"/>
          <p:cNvSpPr>
            <a:spLocks noGrp="1"/>
          </p:cNvSpPr>
          <p:nvPr>
            <p:ph type="sldNum" sz="quarter" idx="12"/>
          </p:nvPr>
        </p:nvSpPr>
        <p:spPr>
          <a:noFill/>
        </p:spPr>
        <p:txBody>
          <a:bodyPr/>
          <a:lstStyle/>
          <a:p>
            <a:fld id="{7199FE05-2F5E-47C5-B3D6-587B3474E13C}" type="slidenum">
              <a:rPr lang="en-US" smtClean="0"/>
              <a:pPr/>
              <a:t>28</a:t>
            </a:fld>
            <a:endParaRPr lang="en-US"/>
          </a:p>
        </p:txBody>
      </p:sp>
      <p:sp>
        <p:nvSpPr>
          <p:cNvPr id="19459" name="Rectangle 2"/>
          <p:cNvSpPr>
            <a:spLocks noGrp="1" noChangeArrowheads="1"/>
          </p:cNvSpPr>
          <p:nvPr>
            <p:ph type="title"/>
          </p:nvPr>
        </p:nvSpPr>
        <p:spPr>
          <a:xfrm>
            <a:off x="76200" y="304800"/>
            <a:ext cx="2819400" cy="990600"/>
          </a:xfrm>
        </p:spPr>
        <p:txBody>
          <a:bodyPr/>
          <a:lstStyle/>
          <a:p>
            <a:pPr eaLnBrk="1" hangingPunct="1"/>
            <a:r>
              <a:rPr lang="en-US" sz="2400" dirty="0"/>
              <a:t>Saturated Liquid and Saturated Vapor States</a:t>
            </a:r>
            <a:endParaRPr lang="en-US" sz="2400" b="0" dirty="0"/>
          </a:p>
        </p:txBody>
      </p:sp>
      <p:sp>
        <p:nvSpPr>
          <p:cNvPr id="19460" name="Rectangle 3"/>
          <p:cNvSpPr>
            <a:spLocks noGrp="1" noChangeArrowheads="1"/>
          </p:cNvSpPr>
          <p:nvPr>
            <p:ph type="body" idx="1"/>
          </p:nvPr>
        </p:nvSpPr>
        <p:spPr>
          <a:xfrm>
            <a:off x="4114800" y="2286000"/>
            <a:ext cx="4572000" cy="1524000"/>
          </a:xfrm>
        </p:spPr>
        <p:txBody>
          <a:bodyPr/>
          <a:lstStyle/>
          <a:p>
            <a:pPr marL="0" eaLnBrk="1" hangingPunct="1">
              <a:spcBef>
                <a:spcPts val="600"/>
              </a:spcBef>
              <a:spcAft>
                <a:spcPts val="600"/>
              </a:spcAft>
              <a:buNone/>
            </a:pPr>
            <a:r>
              <a:rPr lang="en-US" b="1" dirty="0">
                <a:solidFill>
                  <a:srgbClr val="CC00CC"/>
                </a:solidFill>
              </a:rPr>
              <a:t>Table A–4</a:t>
            </a:r>
            <a:r>
              <a:rPr lang="en-US" dirty="0"/>
              <a:t>: Saturation properties of water under temperature.</a:t>
            </a:r>
          </a:p>
          <a:p>
            <a:pPr marL="0" eaLnBrk="1" hangingPunct="1">
              <a:spcBef>
                <a:spcPts val="600"/>
              </a:spcBef>
              <a:spcAft>
                <a:spcPts val="600"/>
              </a:spcAft>
              <a:buNone/>
            </a:pPr>
            <a:r>
              <a:rPr lang="en-US" b="1" dirty="0">
                <a:solidFill>
                  <a:srgbClr val="CC00CC"/>
                </a:solidFill>
              </a:rPr>
              <a:t>Table A–5</a:t>
            </a:r>
            <a:r>
              <a:rPr lang="en-US" dirty="0"/>
              <a:t>: Saturation properties of water under pressure.</a:t>
            </a:r>
          </a:p>
        </p:txBody>
      </p:sp>
      <p:sp>
        <p:nvSpPr>
          <p:cNvPr id="19461" name="Rectangle 5"/>
          <p:cNvSpPr>
            <a:spLocks noChangeArrowheads="1"/>
          </p:cNvSpPr>
          <p:nvPr/>
        </p:nvSpPr>
        <p:spPr bwMode="auto">
          <a:xfrm>
            <a:off x="228600" y="1843087"/>
            <a:ext cx="3048000" cy="366713"/>
          </a:xfrm>
          <a:prstGeom prst="rect">
            <a:avLst/>
          </a:prstGeom>
          <a:noFill/>
          <a:ln w="9525">
            <a:noFill/>
            <a:miter lim="800000"/>
            <a:headEnd/>
            <a:tailEnd/>
          </a:ln>
        </p:spPr>
        <p:txBody>
          <a:bodyPr>
            <a:spAutoFit/>
          </a:bodyPr>
          <a:lstStyle/>
          <a:p>
            <a:r>
              <a:rPr lang="en-US" dirty="0">
                <a:solidFill>
                  <a:srgbClr val="3333FF"/>
                </a:solidFill>
              </a:rPr>
              <a:t>A partial list of Table A–4.</a:t>
            </a:r>
          </a:p>
        </p:txBody>
      </p:sp>
      <p:pic>
        <p:nvPicPr>
          <p:cNvPr id="2050" name="Picture 2"/>
          <p:cNvPicPr>
            <a:picLocks noChangeAspect="1" noChangeArrowheads="1"/>
          </p:cNvPicPr>
          <p:nvPr/>
        </p:nvPicPr>
        <p:blipFill>
          <a:blip r:embed="rId2"/>
          <a:srcRect/>
          <a:stretch>
            <a:fillRect/>
          </a:stretch>
        </p:blipFill>
        <p:spPr bwMode="auto">
          <a:xfrm>
            <a:off x="2971800" y="304800"/>
            <a:ext cx="6067425" cy="126971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304800" y="2209800"/>
            <a:ext cx="3562350" cy="4314825"/>
          </a:xfrm>
          <a:prstGeom prst="rect">
            <a:avLst/>
          </a:prstGeom>
          <a:noFill/>
          <a:ln w="9525">
            <a:noFill/>
            <a:miter lim="800000"/>
            <a:headEnd/>
            <a:tailEnd/>
          </a:ln>
          <a:effectLst/>
        </p:spPr>
      </p:pic>
    </p:spTree>
    <p:extLst>
      <p:ext uri="{BB962C8B-B14F-4D97-AF65-F5344CB8AC3E}">
        <p14:creationId xmlns:p14="http://schemas.microsoft.com/office/powerpoint/2010/main" val="1584140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5 Slayt Numarası Yer Tutucusu"/>
          <p:cNvSpPr>
            <a:spLocks noGrp="1"/>
          </p:cNvSpPr>
          <p:nvPr>
            <p:ph type="sldNum" sz="quarter" idx="12"/>
          </p:nvPr>
        </p:nvSpPr>
        <p:spPr>
          <a:noFill/>
        </p:spPr>
        <p:txBody>
          <a:bodyPr/>
          <a:lstStyle/>
          <a:p>
            <a:fld id="{7199FE05-2F5E-47C5-B3D6-587B3474E13C}" type="slidenum">
              <a:rPr lang="en-US" smtClean="0"/>
              <a:pPr/>
              <a:t>29</a:t>
            </a:fld>
            <a:endParaRPr lang="en-US"/>
          </a:p>
        </p:txBody>
      </p:sp>
      <p:sp>
        <p:nvSpPr>
          <p:cNvPr id="19462" name="Rectangle 7"/>
          <p:cNvSpPr>
            <a:spLocks noChangeArrowheads="1"/>
          </p:cNvSpPr>
          <p:nvPr/>
        </p:nvSpPr>
        <p:spPr bwMode="auto">
          <a:xfrm>
            <a:off x="990600" y="609600"/>
            <a:ext cx="6858000" cy="4601260"/>
          </a:xfrm>
          <a:prstGeom prst="rect">
            <a:avLst/>
          </a:prstGeom>
          <a:noFill/>
          <a:ln w="9525">
            <a:noFill/>
            <a:miter lim="800000"/>
            <a:headEnd/>
            <a:tailEnd/>
          </a:ln>
        </p:spPr>
        <p:txBody>
          <a:bodyPr wrap="square">
            <a:spAutoFit/>
          </a:bodyPr>
          <a:lstStyle/>
          <a:p>
            <a:pPr>
              <a:spcBef>
                <a:spcPts val="1200"/>
              </a:spcBef>
              <a:spcAft>
                <a:spcPts val="600"/>
              </a:spcAft>
            </a:pPr>
            <a:r>
              <a:rPr lang="en-US" sz="2800" b="1" dirty="0">
                <a:solidFill>
                  <a:srgbClr val="CC00CC"/>
                </a:solidFill>
              </a:rPr>
              <a:t>Enthalpy of vaporization</a:t>
            </a:r>
            <a:r>
              <a:rPr lang="en-US" sz="2800" dirty="0">
                <a:solidFill>
                  <a:srgbClr val="CC00CC"/>
                </a:solidFill>
              </a:rPr>
              <a:t>, </a:t>
            </a:r>
            <a:r>
              <a:rPr lang="tr-TR" sz="2800" dirty="0">
                <a:solidFill>
                  <a:srgbClr val="CC00CC"/>
                </a:solidFill>
              </a:rPr>
              <a:t>             </a:t>
            </a:r>
            <a:r>
              <a:rPr lang="en-US" sz="2800" b="1" dirty="0">
                <a:solidFill>
                  <a:srgbClr val="008000"/>
                </a:solidFill>
              </a:rPr>
              <a:t>(Latent heat of vaporization)</a:t>
            </a:r>
            <a:r>
              <a:rPr lang="en-US" sz="2800" dirty="0"/>
              <a:t> </a:t>
            </a:r>
            <a:r>
              <a:rPr lang="en-US" sz="2800" b="1" i="1" dirty="0" err="1">
                <a:solidFill>
                  <a:srgbClr val="3333FF"/>
                </a:solidFill>
              </a:rPr>
              <a:t>h</a:t>
            </a:r>
            <a:r>
              <a:rPr lang="en-US" sz="2800" b="1" i="1" baseline="-25000" dirty="0" err="1">
                <a:solidFill>
                  <a:srgbClr val="3333FF"/>
                </a:solidFill>
              </a:rPr>
              <a:t>fg</a:t>
            </a:r>
            <a:endParaRPr lang="tr-TR" sz="2800" dirty="0"/>
          </a:p>
          <a:p>
            <a:pPr>
              <a:spcBef>
                <a:spcPts val="1200"/>
              </a:spcBef>
              <a:spcAft>
                <a:spcPts val="600"/>
              </a:spcAft>
            </a:pPr>
            <a:r>
              <a:rPr lang="en-US" sz="2400" dirty="0"/>
              <a:t>The amount of energy needed to vaporize a unit mass of saturated liquid at a given temperature or pressure.</a:t>
            </a:r>
            <a:endParaRPr lang="tr-TR" sz="2400" dirty="0"/>
          </a:p>
          <a:p>
            <a:pPr>
              <a:spcBef>
                <a:spcPts val="1200"/>
              </a:spcBef>
              <a:spcAft>
                <a:spcPts val="600"/>
              </a:spcAft>
            </a:pPr>
            <a:r>
              <a:rPr lang="en-US" sz="2400" dirty="0"/>
              <a:t>It represents the amount of energy needed to vaporize a unit mass of saturated liquid at a given temperature or pressure. </a:t>
            </a:r>
            <a:endParaRPr lang="tr-TR" sz="2400" dirty="0"/>
          </a:p>
          <a:p>
            <a:pPr>
              <a:spcBef>
                <a:spcPts val="1200"/>
              </a:spcBef>
              <a:spcAft>
                <a:spcPts val="600"/>
              </a:spcAft>
            </a:pPr>
            <a:r>
              <a:rPr lang="en-US" sz="2400" dirty="0"/>
              <a:t>It decreases as the temperature or pressure increases and becomes zero at the critical point.</a:t>
            </a:r>
          </a:p>
        </p:txBody>
      </p:sp>
    </p:spTree>
    <p:extLst>
      <p:ext uri="{BB962C8B-B14F-4D97-AF65-F5344CB8AC3E}">
        <p14:creationId xmlns:p14="http://schemas.microsoft.com/office/powerpoint/2010/main" val="335435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5 Slayt Numarası Yer Tutucusu"/>
          <p:cNvSpPr>
            <a:spLocks noGrp="1"/>
          </p:cNvSpPr>
          <p:nvPr>
            <p:ph type="sldNum" sz="quarter" idx="12"/>
          </p:nvPr>
        </p:nvSpPr>
        <p:spPr>
          <a:noFill/>
        </p:spPr>
        <p:txBody>
          <a:bodyPr/>
          <a:lstStyle/>
          <a:p>
            <a:fld id="{49DE103D-AD63-4098-8B08-4F0B4847C0E2}" type="slidenum">
              <a:rPr lang="en-US" smtClean="0"/>
              <a:pPr/>
              <a:t>3</a:t>
            </a:fld>
            <a:endParaRPr lang="en-US"/>
          </a:p>
        </p:txBody>
      </p:sp>
      <p:sp>
        <p:nvSpPr>
          <p:cNvPr id="4099" name="Rectangle 2"/>
          <p:cNvSpPr>
            <a:spLocks noGrp="1" noChangeArrowheads="1"/>
          </p:cNvSpPr>
          <p:nvPr>
            <p:ph type="title"/>
          </p:nvPr>
        </p:nvSpPr>
        <p:spPr>
          <a:xfrm>
            <a:off x="685800" y="274638"/>
            <a:ext cx="4038600" cy="639762"/>
          </a:xfrm>
          <a:solidFill>
            <a:srgbClr val="92D050"/>
          </a:solidFill>
        </p:spPr>
        <p:txBody>
          <a:bodyPr/>
          <a:lstStyle/>
          <a:p>
            <a:pPr eaLnBrk="1" hangingPunct="1"/>
            <a:r>
              <a:rPr lang="en-US" dirty="0">
                <a:solidFill>
                  <a:srgbClr val="C00000"/>
                </a:solidFill>
              </a:rPr>
              <a:t>PURE SUBSTANCE</a:t>
            </a:r>
            <a:endParaRPr lang="en-US" b="0" dirty="0">
              <a:solidFill>
                <a:srgbClr val="C00000"/>
              </a:solidFill>
            </a:endParaRPr>
          </a:p>
        </p:txBody>
      </p:sp>
      <p:sp>
        <p:nvSpPr>
          <p:cNvPr id="4100" name="Rectangle 3"/>
          <p:cNvSpPr>
            <a:spLocks noGrp="1" noChangeArrowheads="1"/>
          </p:cNvSpPr>
          <p:nvPr>
            <p:ph type="body" idx="1"/>
          </p:nvPr>
        </p:nvSpPr>
        <p:spPr>
          <a:xfrm>
            <a:off x="609600" y="990600"/>
            <a:ext cx="6629400" cy="1447800"/>
          </a:xfrm>
        </p:spPr>
        <p:txBody>
          <a:bodyPr/>
          <a:lstStyle/>
          <a:p>
            <a:pPr marL="0" eaLnBrk="1" hangingPunct="1">
              <a:spcBef>
                <a:spcPts val="600"/>
              </a:spcBef>
              <a:spcAft>
                <a:spcPts val="600"/>
              </a:spcAft>
              <a:buNone/>
            </a:pPr>
            <a:r>
              <a:rPr lang="en-US" b="1" dirty="0">
                <a:solidFill>
                  <a:srgbClr val="CC00CC"/>
                </a:solidFill>
              </a:rPr>
              <a:t>Pure substance</a:t>
            </a:r>
            <a:r>
              <a:rPr lang="en-US" dirty="0"/>
              <a:t>: A substance that has a fixed chemical composition throughout.</a:t>
            </a:r>
          </a:p>
          <a:p>
            <a:pPr marL="0" eaLnBrk="1" hangingPunct="1">
              <a:spcBef>
                <a:spcPts val="600"/>
              </a:spcBef>
              <a:spcAft>
                <a:spcPts val="600"/>
              </a:spcAft>
              <a:buNone/>
            </a:pPr>
            <a:r>
              <a:rPr lang="en-US" dirty="0"/>
              <a:t>Air is a mixture of several gases, but it is considered to be a pure substance.</a:t>
            </a:r>
          </a:p>
        </p:txBody>
      </p:sp>
      <p:pic>
        <p:nvPicPr>
          <p:cNvPr id="4101" name="Picture 10"/>
          <p:cNvPicPr>
            <a:picLocks noChangeAspect="1" noChangeArrowheads="1"/>
          </p:cNvPicPr>
          <p:nvPr/>
        </p:nvPicPr>
        <p:blipFill>
          <a:blip r:embed="rId2" cstate="print"/>
          <a:srcRect/>
          <a:stretch>
            <a:fillRect/>
          </a:stretch>
        </p:blipFill>
        <p:spPr bwMode="auto">
          <a:xfrm>
            <a:off x="457200" y="2590800"/>
            <a:ext cx="4095750" cy="3171825"/>
          </a:xfrm>
          <a:prstGeom prst="rect">
            <a:avLst/>
          </a:prstGeom>
          <a:noFill/>
          <a:ln w="9525">
            <a:noFill/>
            <a:miter lim="800000"/>
            <a:headEnd/>
            <a:tailEnd/>
          </a:ln>
        </p:spPr>
      </p:pic>
      <p:pic>
        <p:nvPicPr>
          <p:cNvPr id="1027" name="Picture 3"/>
          <p:cNvPicPr>
            <a:picLocks noChangeAspect="1" noChangeArrowheads="1"/>
          </p:cNvPicPr>
          <p:nvPr/>
        </p:nvPicPr>
        <p:blipFill>
          <a:blip r:embed="rId3"/>
          <a:srcRect/>
          <a:stretch>
            <a:fillRect/>
          </a:stretch>
        </p:blipFill>
        <p:spPr bwMode="auto">
          <a:xfrm>
            <a:off x="4767976" y="2600326"/>
            <a:ext cx="3918824" cy="3878998"/>
          </a:xfrm>
          <a:prstGeom prst="rect">
            <a:avLst/>
          </a:prstGeom>
          <a:noFill/>
          <a:ln w="9525">
            <a:noFill/>
            <a:miter lim="800000"/>
            <a:headEnd/>
            <a:tailEnd/>
          </a:ln>
          <a:effectLst/>
        </p:spPr>
      </p:pic>
    </p:spTree>
    <p:extLst>
      <p:ext uri="{BB962C8B-B14F-4D97-AF65-F5344CB8AC3E}">
        <p14:creationId xmlns:p14="http://schemas.microsoft.com/office/powerpoint/2010/main" val="559410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5 Slayt Numarası Yer Tutucusu"/>
          <p:cNvSpPr>
            <a:spLocks noGrp="1"/>
          </p:cNvSpPr>
          <p:nvPr>
            <p:ph type="sldNum" sz="quarter" idx="12"/>
          </p:nvPr>
        </p:nvSpPr>
        <p:spPr>
          <a:noFill/>
        </p:spPr>
        <p:txBody>
          <a:bodyPr/>
          <a:lstStyle/>
          <a:p>
            <a:fld id="{5640ADA6-0F4D-4CA9-93F7-99305DE44D7A}" type="slidenum">
              <a:rPr lang="en-US" smtClean="0"/>
              <a:pPr/>
              <a:t>30</a:t>
            </a:fld>
            <a:endParaRPr lang="en-US"/>
          </a:p>
        </p:txBody>
      </p:sp>
      <p:sp>
        <p:nvSpPr>
          <p:cNvPr id="20483" name="Text Box 7"/>
          <p:cNvSpPr txBox="1">
            <a:spLocks noChangeArrowheads="1"/>
          </p:cNvSpPr>
          <p:nvPr/>
        </p:nvSpPr>
        <p:spPr bwMode="auto">
          <a:xfrm>
            <a:off x="4038600" y="4419600"/>
            <a:ext cx="2971800" cy="1384995"/>
          </a:xfrm>
          <a:prstGeom prst="rect">
            <a:avLst/>
          </a:prstGeom>
          <a:noFill/>
          <a:ln w="9525">
            <a:noFill/>
            <a:miter lim="800000"/>
            <a:headEnd/>
            <a:tailEnd/>
          </a:ln>
        </p:spPr>
        <p:txBody>
          <a:bodyPr wrap="square">
            <a:spAutoFit/>
          </a:bodyPr>
          <a:lstStyle/>
          <a:p>
            <a:pPr>
              <a:spcBef>
                <a:spcPct val="50000"/>
              </a:spcBef>
            </a:pPr>
            <a:r>
              <a:rPr lang="en-US" sz="2400" b="1" dirty="0">
                <a:solidFill>
                  <a:srgbClr val="CC00CC"/>
                </a:solidFill>
              </a:rPr>
              <a:t>Examples</a:t>
            </a:r>
            <a:r>
              <a:rPr lang="en-US" sz="2000" dirty="0"/>
              <a:t>: </a:t>
            </a:r>
            <a:r>
              <a:rPr lang="en-US" sz="2000" dirty="0">
                <a:solidFill>
                  <a:srgbClr val="3333FF"/>
                </a:solidFill>
              </a:rPr>
              <a:t>Saturated liquid and saturated vapor states of water on </a:t>
            </a:r>
            <a:r>
              <a:rPr lang="en-US" sz="2000" i="1" dirty="0">
                <a:solidFill>
                  <a:srgbClr val="3333FF"/>
                </a:solidFill>
              </a:rPr>
              <a:t>T-v</a:t>
            </a:r>
            <a:r>
              <a:rPr lang="en-US" sz="2000" dirty="0">
                <a:solidFill>
                  <a:srgbClr val="3333FF"/>
                </a:solidFill>
              </a:rPr>
              <a:t> and </a:t>
            </a:r>
            <a:r>
              <a:rPr lang="en-US" sz="2000" i="1" dirty="0">
                <a:solidFill>
                  <a:srgbClr val="3333FF"/>
                </a:solidFill>
              </a:rPr>
              <a:t>P-v</a:t>
            </a:r>
            <a:r>
              <a:rPr lang="en-US" sz="2000" dirty="0">
                <a:solidFill>
                  <a:srgbClr val="3333FF"/>
                </a:solidFill>
              </a:rPr>
              <a:t> diagrams.</a:t>
            </a:r>
          </a:p>
        </p:txBody>
      </p:sp>
      <p:pic>
        <p:nvPicPr>
          <p:cNvPr id="3075" name="Picture 3"/>
          <p:cNvPicPr>
            <a:picLocks noChangeAspect="1" noChangeArrowheads="1"/>
          </p:cNvPicPr>
          <p:nvPr/>
        </p:nvPicPr>
        <p:blipFill>
          <a:blip r:embed="rId2"/>
          <a:srcRect/>
          <a:stretch>
            <a:fillRect/>
          </a:stretch>
        </p:blipFill>
        <p:spPr bwMode="auto">
          <a:xfrm>
            <a:off x="310743" y="76201"/>
            <a:ext cx="3194457" cy="3276600"/>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a:stretch>
            <a:fillRect/>
          </a:stretch>
        </p:blipFill>
        <p:spPr bwMode="auto">
          <a:xfrm>
            <a:off x="304800" y="3478046"/>
            <a:ext cx="3276600" cy="3303754"/>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4800600" y="304800"/>
            <a:ext cx="3438525" cy="3762375"/>
          </a:xfrm>
          <a:prstGeom prst="rect">
            <a:avLst/>
          </a:prstGeom>
          <a:noFill/>
          <a:ln w="9525">
            <a:noFill/>
            <a:miter lim="800000"/>
            <a:headEnd/>
            <a:tailEnd/>
          </a:ln>
          <a:effectLst/>
        </p:spPr>
      </p:pic>
    </p:spTree>
    <p:extLst>
      <p:ext uri="{BB962C8B-B14F-4D97-AF65-F5344CB8AC3E}">
        <p14:creationId xmlns:p14="http://schemas.microsoft.com/office/powerpoint/2010/main" val="4293897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5 Slayt Numarası Yer Tutucusu"/>
          <p:cNvSpPr>
            <a:spLocks noGrp="1"/>
          </p:cNvSpPr>
          <p:nvPr>
            <p:ph type="sldNum" sz="quarter" idx="12"/>
          </p:nvPr>
        </p:nvSpPr>
        <p:spPr>
          <a:noFill/>
        </p:spPr>
        <p:txBody>
          <a:bodyPr/>
          <a:lstStyle/>
          <a:p>
            <a:fld id="{6876CD39-3AD9-48D5-9071-BDBEB20BABEB}" type="slidenum">
              <a:rPr lang="en-US" smtClean="0"/>
              <a:pPr/>
              <a:t>31</a:t>
            </a:fld>
            <a:endParaRPr lang="en-US"/>
          </a:p>
        </p:txBody>
      </p:sp>
      <p:sp>
        <p:nvSpPr>
          <p:cNvPr id="21507" name="Rectangle 2"/>
          <p:cNvSpPr>
            <a:spLocks noGrp="1" noChangeArrowheads="1"/>
          </p:cNvSpPr>
          <p:nvPr>
            <p:ph type="title"/>
          </p:nvPr>
        </p:nvSpPr>
        <p:spPr>
          <a:xfrm>
            <a:off x="304800" y="152400"/>
            <a:ext cx="7696200" cy="457200"/>
          </a:xfrm>
        </p:spPr>
        <p:txBody>
          <a:bodyPr/>
          <a:lstStyle/>
          <a:p>
            <a:pPr eaLnBrk="1" hangingPunct="1"/>
            <a:r>
              <a:rPr lang="en-US" sz="2800" dirty="0"/>
              <a:t>Saturated Liquid–Vapor Mixture</a:t>
            </a:r>
          </a:p>
        </p:txBody>
      </p:sp>
      <p:sp>
        <p:nvSpPr>
          <p:cNvPr id="21508" name="Rectangle 9"/>
          <p:cNvSpPr>
            <a:spLocks noChangeArrowheads="1"/>
          </p:cNvSpPr>
          <p:nvPr/>
        </p:nvSpPr>
        <p:spPr bwMode="auto">
          <a:xfrm>
            <a:off x="304800" y="706666"/>
            <a:ext cx="4495800" cy="2569934"/>
          </a:xfrm>
          <a:prstGeom prst="rect">
            <a:avLst/>
          </a:prstGeom>
          <a:noFill/>
          <a:ln w="9525">
            <a:noFill/>
            <a:miter lim="800000"/>
            <a:headEnd/>
            <a:tailEnd/>
          </a:ln>
        </p:spPr>
        <p:txBody>
          <a:bodyPr wrap="square">
            <a:spAutoFit/>
          </a:bodyPr>
          <a:lstStyle/>
          <a:p>
            <a:pPr>
              <a:spcBef>
                <a:spcPts val="600"/>
              </a:spcBef>
              <a:spcAft>
                <a:spcPct val="10000"/>
              </a:spcAft>
            </a:pPr>
            <a:r>
              <a:rPr lang="en-US" sz="2000" b="1" dirty="0">
                <a:solidFill>
                  <a:srgbClr val="CC00CC"/>
                </a:solidFill>
              </a:rPr>
              <a:t>Quality, </a:t>
            </a:r>
            <a:r>
              <a:rPr lang="en-US" sz="2000" b="1" i="1" dirty="0">
                <a:solidFill>
                  <a:srgbClr val="CC00CC"/>
                </a:solidFill>
              </a:rPr>
              <a:t>x </a:t>
            </a:r>
            <a:r>
              <a:rPr lang="en-US" sz="2000" dirty="0"/>
              <a:t>: The ratio of the mass of vapor to the total mass of the mixture. </a:t>
            </a:r>
            <a:endParaRPr lang="tr-TR" sz="2000" dirty="0"/>
          </a:p>
          <a:p>
            <a:pPr>
              <a:spcBef>
                <a:spcPts val="600"/>
              </a:spcBef>
              <a:spcAft>
                <a:spcPct val="10000"/>
              </a:spcAft>
            </a:pPr>
            <a:r>
              <a:rPr lang="en-US" sz="2000" b="1" dirty="0">
                <a:solidFill>
                  <a:srgbClr val="3333FF"/>
                </a:solidFill>
              </a:rPr>
              <a:t>Quality is between 0 and 1 </a:t>
            </a:r>
            <a:r>
              <a:rPr lang="en-US" sz="2000" b="1" dirty="0">
                <a:solidFill>
                  <a:srgbClr val="3333FF"/>
                </a:solidFill>
                <a:sym typeface="Symbol" pitchFamily="18" charset="2"/>
              </a:rPr>
              <a:t>   </a:t>
            </a:r>
            <a:r>
              <a:rPr lang="en-US" sz="2000" b="1" dirty="0">
                <a:solidFill>
                  <a:srgbClr val="3333FF"/>
                </a:solidFill>
              </a:rPr>
              <a:t>     </a:t>
            </a:r>
            <a:endParaRPr lang="tr-TR" sz="2000" b="1" dirty="0">
              <a:solidFill>
                <a:srgbClr val="3333FF"/>
              </a:solidFill>
            </a:endParaRPr>
          </a:p>
          <a:p>
            <a:pPr>
              <a:spcBef>
                <a:spcPts val="600"/>
              </a:spcBef>
              <a:spcAft>
                <a:spcPct val="10000"/>
              </a:spcAft>
            </a:pPr>
            <a:r>
              <a:rPr lang="en-US" sz="2000" b="1" dirty="0">
                <a:solidFill>
                  <a:srgbClr val="3333FF"/>
                </a:solidFill>
              </a:rPr>
              <a:t>0: sat. liquid, 1: sat. vapor.</a:t>
            </a:r>
          </a:p>
          <a:p>
            <a:pPr>
              <a:spcBef>
                <a:spcPts val="600"/>
              </a:spcBef>
              <a:spcAft>
                <a:spcPct val="10000"/>
              </a:spcAft>
            </a:pPr>
            <a:r>
              <a:rPr lang="en-US" sz="2000" i="1" dirty="0"/>
              <a:t>The properties of the saturated liquid are the same whether it exists alone or in a mixture with saturated vapor.</a:t>
            </a:r>
            <a:endParaRPr lang="en-US" sz="2000" dirty="0"/>
          </a:p>
        </p:txBody>
      </p:sp>
      <p:sp>
        <p:nvSpPr>
          <p:cNvPr id="21513" name="Text Box 16"/>
          <p:cNvSpPr txBox="1">
            <a:spLocks noChangeArrowheads="1"/>
          </p:cNvSpPr>
          <p:nvPr/>
        </p:nvSpPr>
        <p:spPr bwMode="auto">
          <a:xfrm>
            <a:off x="381000" y="5385137"/>
            <a:ext cx="2895600" cy="1015663"/>
          </a:xfrm>
          <a:prstGeom prst="rect">
            <a:avLst/>
          </a:prstGeom>
          <a:solidFill>
            <a:srgbClr val="FFCC99"/>
          </a:solidFill>
          <a:ln w="19050">
            <a:solidFill>
              <a:schemeClr val="bg2"/>
            </a:solidFill>
            <a:miter lim="800000"/>
            <a:headEnd/>
            <a:tailEnd/>
          </a:ln>
        </p:spPr>
        <p:txBody>
          <a:bodyPr wrap="square">
            <a:spAutoFit/>
          </a:bodyPr>
          <a:lstStyle/>
          <a:p>
            <a:pPr>
              <a:spcBef>
                <a:spcPct val="50000"/>
              </a:spcBef>
            </a:pPr>
            <a:r>
              <a:rPr lang="en-US" sz="2000" dirty="0"/>
              <a:t>Temperature and pressure are dependent properties for a mixture.</a:t>
            </a:r>
          </a:p>
        </p:txBody>
      </p:sp>
      <p:pic>
        <p:nvPicPr>
          <p:cNvPr id="13" name="Picture 9"/>
          <p:cNvPicPr>
            <a:picLocks noChangeAspect="1" noChangeArrowheads="1"/>
          </p:cNvPicPr>
          <p:nvPr/>
        </p:nvPicPr>
        <p:blipFill>
          <a:blip r:embed="rId2" cstate="print"/>
          <a:srcRect/>
          <a:stretch>
            <a:fillRect/>
          </a:stretch>
        </p:blipFill>
        <p:spPr bwMode="auto">
          <a:xfrm>
            <a:off x="381000" y="3505200"/>
            <a:ext cx="1285875" cy="91440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381000" y="4638675"/>
            <a:ext cx="4124325" cy="466725"/>
          </a:xfrm>
          <a:prstGeom prst="rect">
            <a:avLst/>
          </a:prstGeom>
          <a:noFill/>
          <a:ln w="9525">
            <a:noFill/>
            <a:miter lim="800000"/>
            <a:headEnd/>
            <a:tailEnd/>
          </a:ln>
        </p:spPr>
      </p:pic>
      <p:pic>
        <p:nvPicPr>
          <p:cNvPr id="2" name="Picture 3"/>
          <p:cNvPicPr>
            <a:picLocks noChangeAspect="1" noChangeArrowheads="1"/>
          </p:cNvPicPr>
          <p:nvPr/>
        </p:nvPicPr>
        <p:blipFill>
          <a:blip r:embed="rId4"/>
          <a:srcRect/>
          <a:stretch>
            <a:fillRect/>
          </a:stretch>
        </p:blipFill>
        <p:spPr bwMode="auto">
          <a:xfrm>
            <a:off x="4876800" y="762000"/>
            <a:ext cx="3990975" cy="5219700"/>
          </a:xfrm>
          <a:prstGeom prst="rect">
            <a:avLst/>
          </a:prstGeom>
          <a:noFill/>
          <a:ln w="9525">
            <a:noFill/>
            <a:miter lim="800000"/>
            <a:headEnd/>
            <a:tailEnd/>
          </a:ln>
          <a:effectLst/>
        </p:spPr>
      </p:pic>
    </p:spTree>
    <p:extLst>
      <p:ext uri="{BB962C8B-B14F-4D97-AF65-F5344CB8AC3E}">
        <p14:creationId xmlns:p14="http://schemas.microsoft.com/office/powerpoint/2010/main" val="1216643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5 Slayt Numarası Yer Tutucusu"/>
          <p:cNvSpPr>
            <a:spLocks noGrp="1"/>
          </p:cNvSpPr>
          <p:nvPr>
            <p:ph type="sldNum" sz="quarter" idx="12"/>
          </p:nvPr>
        </p:nvSpPr>
        <p:spPr>
          <a:noFill/>
        </p:spPr>
        <p:txBody>
          <a:bodyPr/>
          <a:lstStyle/>
          <a:p>
            <a:fld id="{6876CD39-3AD9-48D5-9071-BDBEB20BABEB}" type="slidenum">
              <a:rPr lang="en-US" smtClean="0"/>
              <a:pPr/>
              <a:t>32</a:t>
            </a:fld>
            <a:endParaRPr lang="en-US"/>
          </a:p>
        </p:txBody>
      </p:sp>
      <p:pic>
        <p:nvPicPr>
          <p:cNvPr id="5122" name="Picture 2"/>
          <p:cNvPicPr>
            <a:picLocks noChangeAspect="1" noChangeArrowheads="1"/>
          </p:cNvPicPr>
          <p:nvPr/>
        </p:nvPicPr>
        <p:blipFill>
          <a:blip r:embed="rId2"/>
          <a:srcRect/>
          <a:stretch>
            <a:fillRect/>
          </a:stretch>
        </p:blipFill>
        <p:spPr bwMode="auto">
          <a:xfrm>
            <a:off x="2542852" y="1"/>
            <a:ext cx="4262761" cy="6553200"/>
          </a:xfrm>
          <a:prstGeom prst="rect">
            <a:avLst/>
          </a:prstGeom>
          <a:noFill/>
          <a:ln w="9525">
            <a:noFill/>
            <a:miter lim="800000"/>
            <a:headEnd/>
            <a:tailEnd/>
          </a:ln>
          <a:effectLst/>
        </p:spPr>
      </p:pic>
    </p:spTree>
    <p:extLst>
      <p:ext uri="{BB962C8B-B14F-4D97-AF65-F5344CB8AC3E}">
        <p14:creationId xmlns:p14="http://schemas.microsoft.com/office/powerpoint/2010/main" val="365754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5 Slayt Numarası Yer Tutucusu"/>
          <p:cNvSpPr>
            <a:spLocks noGrp="1"/>
          </p:cNvSpPr>
          <p:nvPr>
            <p:ph type="sldNum" sz="quarter" idx="12"/>
          </p:nvPr>
        </p:nvSpPr>
        <p:spPr>
          <a:noFill/>
        </p:spPr>
        <p:txBody>
          <a:bodyPr/>
          <a:lstStyle/>
          <a:p>
            <a:fld id="{FDF1A6EE-5216-462B-9FDA-68FD10F3B42F}" type="slidenum">
              <a:rPr lang="en-US" smtClean="0"/>
              <a:pPr/>
              <a:t>33</a:t>
            </a:fld>
            <a:endParaRPr lang="en-US"/>
          </a:p>
        </p:txBody>
      </p:sp>
      <p:grpSp>
        <p:nvGrpSpPr>
          <p:cNvPr id="23" name="Group 22"/>
          <p:cNvGrpSpPr/>
          <p:nvPr/>
        </p:nvGrpSpPr>
        <p:grpSpPr>
          <a:xfrm>
            <a:off x="2286000" y="5699125"/>
            <a:ext cx="2133600" cy="396875"/>
            <a:chOff x="304800" y="6096000"/>
            <a:chExt cx="2133600" cy="396875"/>
          </a:xfrm>
        </p:grpSpPr>
        <p:sp>
          <p:nvSpPr>
            <p:cNvPr id="29" name="Rectangle 15"/>
            <p:cNvSpPr>
              <a:spLocks noChangeArrowheads="1"/>
            </p:cNvSpPr>
            <p:nvPr/>
          </p:nvSpPr>
          <p:spPr bwMode="auto">
            <a:xfrm>
              <a:off x="304800" y="6096000"/>
              <a:ext cx="2133600" cy="396875"/>
            </a:xfrm>
            <a:prstGeom prst="rect">
              <a:avLst/>
            </a:prstGeom>
            <a:noFill/>
            <a:ln w="9525">
              <a:noFill/>
              <a:miter lim="800000"/>
              <a:headEnd/>
              <a:tailEnd/>
            </a:ln>
          </p:spPr>
          <p:txBody>
            <a:bodyPr>
              <a:spAutoFit/>
            </a:bodyPr>
            <a:lstStyle/>
            <a:p>
              <a:r>
                <a:rPr lang="en-US" sz="2000" i="1" dirty="0"/>
                <a:t>y        </a:t>
              </a:r>
              <a:r>
                <a:rPr lang="tr-TR" sz="2000" i="1" dirty="0"/>
                <a:t>  </a:t>
              </a:r>
              <a:r>
                <a:rPr lang="en-US" sz="2000" i="1" dirty="0"/>
                <a:t>v</a:t>
              </a:r>
              <a:r>
                <a:rPr lang="en-US" sz="2000" dirty="0"/>
                <a:t>, </a:t>
              </a:r>
              <a:r>
                <a:rPr lang="en-US" sz="2000" i="1" dirty="0"/>
                <a:t>u</a:t>
              </a:r>
              <a:r>
                <a:rPr lang="en-US" sz="2000" dirty="0"/>
                <a:t>, or </a:t>
              </a:r>
              <a:r>
                <a:rPr lang="en-US" sz="2000" i="1" dirty="0"/>
                <a:t>h</a:t>
              </a:r>
              <a:endParaRPr lang="en-US" sz="2000" dirty="0"/>
            </a:p>
          </p:txBody>
        </p:sp>
        <p:sp>
          <p:nvSpPr>
            <p:cNvPr id="30" name="Line 16"/>
            <p:cNvSpPr>
              <a:spLocks noChangeShapeType="1"/>
            </p:cNvSpPr>
            <p:nvPr/>
          </p:nvSpPr>
          <p:spPr bwMode="auto">
            <a:xfrm>
              <a:off x="762000" y="6324600"/>
              <a:ext cx="304800" cy="0"/>
            </a:xfrm>
            <a:prstGeom prst="line">
              <a:avLst/>
            </a:prstGeom>
            <a:noFill/>
            <a:ln w="38100">
              <a:solidFill>
                <a:srgbClr val="00B0F0"/>
              </a:solidFill>
              <a:round/>
              <a:headEnd/>
              <a:tailEnd type="triangle" w="med" len="med"/>
            </a:ln>
          </p:spPr>
          <p:txBody>
            <a:bodyPr/>
            <a:lstStyle/>
            <a:p>
              <a:endParaRPr lang="tr-TR"/>
            </a:p>
          </p:txBody>
        </p:sp>
      </p:grpSp>
      <p:pic>
        <p:nvPicPr>
          <p:cNvPr id="1032" name="Picture 8"/>
          <p:cNvPicPr>
            <a:picLocks noChangeAspect="1" noChangeArrowheads="1"/>
          </p:cNvPicPr>
          <p:nvPr/>
        </p:nvPicPr>
        <p:blipFill>
          <a:blip r:embed="rId2"/>
          <a:srcRect/>
          <a:stretch>
            <a:fillRect/>
          </a:stretch>
        </p:blipFill>
        <p:spPr bwMode="auto">
          <a:xfrm>
            <a:off x="304800" y="4724400"/>
            <a:ext cx="3143250" cy="895350"/>
          </a:xfrm>
          <a:prstGeom prst="rect">
            <a:avLst/>
          </a:prstGeom>
          <a:noFill/>
          <a:ln w="9525">
            <a:noFill/>
            <a:miter lim="800000"/>
            <a:headEnd/>
            <a:tailEnd/>
          </a:ln>
          <a:effectLst/>
        </p:spPr>
      </p:pic>
      <p:pic>
        <p:nvPicPr>
          <p:cNvPr id="1033" name="Picture 9"/>
          <p:cNvPicPr>
            <a:picLocks noChangeAspect="1" noChangeArrowheads="1"/>
          </p:cNvPicPr>
          <p:nvPr/>
        </p:nvPicPr>
        <p:blipFill>
          <a:blip r:embed="rId3"/>
          <a:srcRect/>
          <a:stretch>
            <a:fillRect/>
          </a:stretch>
        </p:blipFill>
        <p:spPr bwMode="auto">
          <a:xfrm>
            <a:off x="304800" y="5695950"/>
            <a:ext cx="1905000" cy="400050"/>
          </a:xfrm>
          <a:prstGeom prst="rect">
            <a:avLst/>
          </a:prstGeom>
          <a:noFill/>
          <a:ln w="9525">
            <a:noFill/>
            <a:miter lim="800000"/>
            <a:headEnd/>
            <a:tailEnd/>
          </a:ln>
          <a:effectLst/>
        </p:spPr>
      </p:pic>
      <p:pic>
        <p:nvPicPr>
          <p:cNvPr id="1034" name="Picture 10"/>
          <p:cNvPicPr>
            <a:picLocks noChangeAspect="1" noChangeArrowheads="1"/>
          </p:cNvPicPr>
          <p:nvPr/>
        </p:nvPicPr>
        <p:blipFill>
          <a:blip r:embed="rId4"/>
          <a:srcRect/>
          <a:stretch>
            <a:fillRect/>
          </a:stretch>
        </p:blipFill>
        <p:spPr bwMode="auto">
          <a:xfrm>
            <a:off x="304800" y="6162675"/>
            <a:ext cx="1695450" cy="390525"/>
          </a:xfrm>
          <a:prstGeom prst="rect">
            <a:avLst/>
          </a:prstGeom>
          <a:noFill/>
          <a:ln w="9525">
            <a:noFill/>
            <a:miter lim="800000"/>
            <a:headEnd/>
            <a:tailEnd/>
          </a:ln>
          <a:effectLst/>
        </p:spPr>
      </p:pic>
      <p:pic>
        <p:nvPicPr>
          <p:cNvPr id="6146" name="Picture 2"/>
          <p:cNvPicPr>
            <a:picLocks noChangeAspect="1" noChangeArrowheads="1"/>
          </p:cNvPicPr>
          <p:nvPr/>
        </p:nvPicPr>
        <p:blipFill>
          <a:blip r:embed="rId5"/>
          <a:srcRect/>
          <a:stretch>
            <a:fillRect/>
          </a:stretch>
        </p:blipFill>
        <p:spPr bwMode="auto">
          <a:xfrm>
            <a:off x="304800" y="228600"/>
            <a:ext cx="5391150" cy="1304925"/>
          </a:xfrm>
          <a:prstGeom prst="rect">
            <a:avLst/>
          </a:prstGeom>
          <a:noFill/>
          <a:ln w="9525">
            <a:noFill/>
            <a:miter lim="800000"/>
            <a:headEnd/>
            <a:tailEnd/>
          </a:ln>
          <a:effectLst/>
        </p:spPr>
      </p:pic>
      <p:pic>
        <p:nvPicPr>
          <p:cNvPr id="6147" name="Picture 3"/>
          <p:cNvPicPr>
            <a:picLocks noChangeAspect="1" noChangeArrowheads="1"/>
          </p:cNvPicPr>
          <p:nvPr/>
        </p:nvPicPr>
        <p:blipFill>
          <a:blip r:embed="rId6"/>
          <a:srcRect/>
          <a:stretch>
            <a:fillRect/>
          </a:stretch>
        </p:blipFill>
        <p:spPr bwMode="auto">
          <a:xfrm>
            <a:off x="304800" y="1676400"/>
            <a:ext cx="2552700" cy="428625"/>
          </a:xfrm>
          <a:prstGeom prst="rect">
            <a:avLst/>
          </a:prstGeom>
          <a:noFill/>
          <a:ln w="9525">
            <a:noFill/>
            <a:miter lim="800000"/>
            <a:headEnd/>
            <a:tailEnd/>
          </a:ln>
          <a:effectLst/>
        </p:spPr>
      </p:pic>
      <p:pic>
        <p:nvPicPr>
          <p:cNvPr id="6149" name="Picture 5"/>
          <p:cNvPicPr>
            <a:picLocks noChangeAspect="1" noChangeArrowheads="1"/>
          </p:cNvPicPr>
          <p:nvPr/>
        </p:nvPicPr>
        <p:blipFill>
          <a:blip r:embed="rId7"/>
          <a:srcRect/>
          <a:stretch>
            <a:fillRect/>
          </a:stretch>
        </p:blipFill>
        <p:spPr bwMode="auto">
          <a:xfrm>
            <a:off x="304800" y="2286000"/>
            <a:ext cx="2876550" cy="485775"/>
          </a:xfrm>
          <a:prstGeom prst="rect">
            <a:avLst/>
          </a:prstGeom>
          <a:noFill/>
          <a:ln w="9525">
            <a:noFill/>
            <a:miter lim="800000"/>
            <a:headEnd/>
            <a:tailEnd/>
          </a:ln>
          <a:effectLst/>
        </p:spPr>
      </p:pic>
      <p:pic>
        <p:nvPicPr>
          <p:cNvPr id="6150" name="Picture 6"/>
          <p:cNvPicPr>
            <a:picLocks noChangeAspect="1" noChangeArrowheads="1"/>
          </p:cNvPicPr>
          <p:nvPr/>
        </p:nvPicPr>
        <p:blipFill>
          <a:blip r:embed="rId8"/>
          <a:srcRect/>
          <a:stretch>
            <a:fillRect/>
          </a:stretch>
        </p:blipFill>
        <p:spPr bwMode="auto">
          <a:xfrm>
            <a:off x="304800" y="2971800"/>
            <a:ext cx="1562100" cy="438150"/>
          </a:xfrm>
          <a:prstGeom prst="rect">
            <a:avLst/>
          </a:prstGeom>
          <a:noFill/>
          <a:ln w="9525">
            <a:noFill/>
            <a:miter lim="800000"/>
            <a:headEnd/>
            <a:tailEnd/>
          </a:ln>
          <a:effectLst/>
        </p:spPr>
      </p:pic>
      <p:pic>
        <p:nvPicPr>
          <p:cNvPr id="6151" name="Picture 7"/>
          <p:cNvPicPr>
            <a:picLocks noChangeAspect="1" noChangeArrowheads="1"/>
          </p:cNvPicPr>
          <p:nvPr/>
        </p:nvPicPr>
        <p:blipFill>
          <a:blip r:embed="rId9"/>
          <a:srcRect/>
          <a:stretch>
            <a:fillRect/>
          </a:stretch>
        </p:blipFill>
        <p:spPr bwMode="auto">
          <a:xfrm>
            <a:off x="2057400" y="2971800"/>
            <a:ext cx="1247775" cy="428625"/>
          </a:xfrm>
          <a:prstGeom prst="rect">
            <a:avLst/>
          </a:prstGeom>
          <a:noFill/>
          <a:ln w="9525">
            <a:noFill/>
            <a:miter lim="800000"/>
            <a:headEnd/>
            <a:tailEnd/>
          </a:ln>
          <a:effectLst/>
        </p:spPr>
      </p:pic>
      <p:pic>
        <p:nvPicPr>
          <p:cNvPr id="6152" name="Picture 8"/>
          <p:cNvPicPr>
            <a:picLocks noChangeAspect="1" noChangeArrowheads="1"/>
          </p:cNvPicPr>
          <p:nvPr/>
        </p:nvPicPr>
        <p:blipFill>
          <a:blip r:embed="rId10"/>
          <a:srcRect/>
          <a:stretch>
            <a:fillRect/>
          </a:stretch>
        </p:blipFill>
        <p:spPr bwMode="auto">
          <a:xfrm>
            <a:off x="304800" y="3581400"/>
            <a:ext cx="1638300" cy="800100"/>
          </a:xfrm>
          <a:prstGeom prst="rect">
            <a:avLst/>
          </a:prstGeom>
          <a:noFill/>
          <a:ln w="9525">
            <a:noFill/>
            <a:miter lim="800000"/>
            <a:headEnd/>
            <a:tailEnd/>
          </a:ln>
          <a:effectLst/>
        </p:spPr>
      </p:pic>
      <p:pic>
        <p:nvPicPr>
          <p:cNvPr id="6154" name="Picture 10"/>
          <p:cNvPicPr>
            <a:picLocks noChangeAspect="1" noChangeArrowheads="1"/>
          </p:cNvPicPr>
          <p:nvPr/>
        </p:nvPicPr>
        <p:blipFill>
          <a:blip r:embed="rId11"/>
          <a:srcRect/>
          <a:stretch>
            <a:fillRect/>
          </a:stretch>
        </p:blipFill>
        <p:spPr bwMode="auto">
          <a:xfrm>
            <a:off x="4876800" y="1905000"/>
            <a:ext cx="3962400" cy="4772025"/>
          </a:xfrm>
          <a:prstGeom prst="rect">
            <a:avLst/>
          </a:prstGeom>
          <a:noFill/>
          <a:ln w="9525">
            <a:noFill/>
            <a:miter lim="800000"/>
            <a:headEnd/>
            <a:tailEnd/>
          </a:ln>
          <a:effectLst/>
        </p:spPr>
      </p:pic>
    </p:spTree>
    <p:extLst>
      <p:ext uri="{BB962C8B-B14F-4D97-AF65-F5344CB8AC3E}">
        <p14:creationId xmlns:p14="http://schemas.microsoft.com/office/powerpoint/2010/main" val="1558264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lstStyle/>
          <a:p>
            <a:pPr>
              <a:defRPr/>
            </a:pPr>
            <a:fld id="{B6D0A003-0C32-4D96-8F23-C58B17E8A31E}" type="slidenum">
              <a:rPr lang="en-US" smtClean="0"/>
              <a:pPr>
                <a:defRPr/>
              </a:pPr>
              <a:t>34</a:t>
            </a:fld>
            <a:endParaRPr lang="en-US"/>
          </a:p>
        </p:txBody>
      </p:sp>
      <p:pic>
        <p:nvPicPr>
          <p:cNvPr id="7171" name="Picture 3"/>
          <p:cNvPicPr>
            <a:picLocks noChangeAspect="1" noChangeArrowheads="1"/>
          </p:cNvPicPr>
          <p:nvPr/>
        </p:nvPicPr>
        <p:blipFill>
          <a:blip r:embed="rId2"/>
          <a:srcRect/>
          <a:stretch>
            <a:fillRect/>
          </a:stretch>
        </p:blipFill>
        <p:spPr bwMode="auto">
          <a:xfrm>
            <a:off x="2209800" y="176213"/>
            <a:ext cx="4724400" cy="6505575"/>
          </a:xfrm>
          <a:prstGeom prst="rect">
            <a:avLst/>
          </a:prstGeom>
          <a:noFill/>
          <a:ln w="9525">
            <a:noFill/>
            <a:miter lim="800000"/>
            <a:headEnd/>
            <a:tailEnd/>
          </a:ln>
          <a:effectLst/>
        </p:spPr>
      </p:pic>
    </p:spTree>
    <p:extLst>
      <p:ext uri="{BB962C8B-B14F-4D97-AF65-F5344CB8AC3E}">
        <p14:creationId xmlns:p14="http://schemas.microsoft.com/office/powerpoint/2010/main" val="3747265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5 Slayt Numarası Yer Tutucusu"/>
          <p:cNvSpPr>
            <a:spLocks noGrp="1"/>
          </p:cNvSpPr>
          <p:nvPr>
            <p:ph type="sldNum" sz="quarter" idx="12"/>
          </p:nvPr>
        </p:nvSpPr>
        <p:spPr>
          <a:noFill/>
        </p:spPr>
        <p:txBody>
          <a:bodyPr/>
          <a:lstStyle/>
          <a:p>
            <a:fld id="{13C31EF5-E086-4EFD-BFD6-1F1D5E80B126}" type="slidenum">
              <a:rPr lang="en-US" smtClean="0"/>
              <a:pPr/>
              <a:t>35</a:t>
            </a:fld>
            <a:endParaRPr lang="en-US"/>
          </a:p>
        </p:txBody>
      </p:sp>
      <p:sp>
        <p:nvSpPr>
          <p:cNvPr id="23555" name="Text Box 5"/>
          <p:cNvSpPr txBox="1">
            <a:spLocks noChangeArrowheads="1"/>
          </p:cNvSpPr>
          <p:nvPr/>
        </p:nvSpPr>
        <p:spPr bwMode="auto">
          <a:xfrm>
            <a:off x="1752600" y="655638"/>
            <a:ext cx="5334000" cy="792162"/>
          </a:xfrm>
          <a:prstGeom prst="rect">
            <a:avLst/>
          </a:prstGeom>
          <a:noFill/>
          <a:ln w="9525">
            <a:noFill/>
            <a:miter lim="800000"/>
            <a:headEnd/>
            <a:tailEnd/>
          </a:ln>
        </p:spPr>
        <p:txBody>
          <a:bodyPr>
            <a:spAutoFit/>
          </a:bodyPr>
          <a:lstStyle/>
          <a:p>
            <a:pPr>
              <a:spcBef>
                <a:spcPct val="50000"/>
              </a:spcBef>
            </a:pPr>
            <a:r>
              <a:rPr lang="en-US" sz="2200" b="1" dirty="0">
                <a:solidFill>
                  <a:srgbClr val="CC00CC"/>
                </a:solidFill>
              </a:rPr>
              <a:t>Examples</a:t>
            </a:r>
            <a:r>
              <a:rPr lang="en-US" sz="2200" dirty="0"/>
              <a:t>: </a:t>
            </a:r>
            <a:r>
              <a:rPr lang="en-US" sz="2200" dirty="0">
                <a:solidFill>
                  <a:srgbClr val="3333FF"/>
                </a:solidFill>
              </a:rPr>
              <a:t>Saturated liquid-vapor mixture states on </a:t>
            </a:r>
            <a:r>
              <a:rPr lang="en-US" sz="2200" i="1" dirty="0">
                <a:solidFill>
                  <a:srgbClr val="3333FF"/>
                </a:solidFill>
              </a:rPr>
              <a:t>T-v</a:t>
            </a:r>
            <a:r>
              <a:rPr lang="en-US" sz="2200" dirty="0">
                <a:solidFill>
                  <a:srgbClr val="3333FF"/>
                </a:solidFill>
              </a:rPr>
              <a:t> and </a:t>
            </a:r>
            <a:r>
              <a:rPr lang="en-US" sz="2200" i="1" dirty="0">
                <a:solidFill>
                  <a:srgbClr val="3333FF"/>
                </a:solidFill>
              </a:rPr>
              <a:t>P-v</a:t>
            </a:r>
            <a:r>
              <a:rPr lang="en-US" sz="2200" dirty="0">
                <a:solidFill>
                  <a:srgbClr val="3333FF"/>
                </a:solidFill>
              </a:rPr>
              <a:t> diagrams.</a:t>
            </a:r>
          </a:p>
        </p:txBody>
      </p:sp>
      <p:pic>
        <p:nvPicPr>
          <p:cNvPr id="8194" name="Picture 2"/>
          <p:cNvPicPr>
            <a:picLocks noChangeAspect="1" noChangeArrowheads="1"/>
          </p:cNvPicPr>
          <p:nvPr/>
        </p:nvPicPr>
        <p:blipFill>
          <a:blip r:embed="rId2"/>
          <a:srcRect/>
          <a:stretch>
            <a:fillRect/>
          </a:stretch>
        </p:blipFill>
        <p:spPr bwMode="auto">
          <a:xfrm>
            <a:off x="381000" y="1828800"/>
            <a:ext cx="4076700" cy="4267200"/>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648200" y="1962150"/>
            <a:ext cx="4114800" cy="4133850"/>
          </a:xfrm>
          <a:prstGeom prst="rect">
            <a:avLst/>
          </a:prstGeom>
          <a:noFill/>
          <a:ln w="9525">
            <a:noFill/>
            <a:miter lim="800000"/>
            <a:headEnd/>
            <a:tailEnd/>
          </a:ln>
          <a:effectLst/>
        </p:spPr>
      </p:pic>
    </p:spTree>
    <p:extLst>
      <p:ext uri="{BB962C8B-B14F-4D97-AF65-F5344CB8AC3E}">
        <p14:creationId xmlns:p14="http://schemas.microsoft.com/office/powerpoint/2010/main" val="4254528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5 Slayt Numarası Yer Tutucusu"/>
          <p:cNvSpPr>
            <a:spLocks noGrp="1"/>
          </p:cNvSpPr>
          <p:nvPr>
            <p:ph type="sldNum" sz="quarter" idx="12"/>
          </p:nvPr>
        </p:nvSpPr>
        <p:spPr>
          <a:noFill/>
        </p:spPr>
        <p:txBody>
          <a:bodyPr/>
          <a:lstStyle/>
          <a:p>
            <a:fld id="{D42EBA90-DB37-40DD-919A-6201648765D7}" type="slidenum">
              <a:rPr lang="en-US" smtClean="0"/>
              <a:pPr/>
              <a:t>36</a:t>
            </a:fld>
            <a:endParaRPr lang="en-US"/>
          </a:p>
        </p:txBody>
      </p:sp>
      <p:sp>
        <p:nvSpPr>
          <p:cNvPr id="24579" name="Rectangle 2"/>
          <p:cNvSpPr>
            <a:spLocks noGrp="1" noChangeArrowheads="1"/>
          </p:cNvSpPr>
          <p:nvPr>
            <p:ph type="title"/>
          </p:nvPr>
        </p:nvSpPr>
        <p:spPr>
          <a:xfrm>
            <a:off x="152400" y="152401"/>
            <a:ext cx="4343400" cy="457200"/>
          </a:xfrm>
        </p:spPr>
        <p:txBody>
          <a:bodyPr/>
          <a:lstStyle/>
          <a:p>
            <a:pPr eaLnBrk="1" hangingPunct="1"/>
            <a:r>
              <a:rPr lang="en-US" sz="2800" dirty="0"/>
              <a:t>Superheated Vapor</a:t>
            </a:r>
          </a:p>
        </p:txBody>
      </p:sp>
      <p:sp>
        <p:nvSpPr>
          <p:cNvPr id="24580" name="Rectangle 10"/>
          <p:cNvSpPr>
            <a:spLocks noChangeArrowheads="1"/>
          </p:cNvSpPr>
          <p:nvPr/>
        </p:nvSpPr>
        <p:spPr bwMode="auto">
          <a:xfrm>
            <a:off x="228600" y="3505200"/>
            <a:ext cx="4953000" cy="2092881"/>
          </a:xfrm>
          <a:prstGeom prst="rect">
            <a:avLst/>
          </a:prstGeom>
          <a:noFill/>
          <a:ln w="9525">
            <a:noFill/>
            <a:miter lim="800000"/>
            <a:headEnd/>
            <a:tailEnd/>
          </a:ln>
        </p:spPr>
        <p:txBody>
          <a:bodyPr wrap="square">
            <a:spAutoFit/>
          </a:bodyPr>
          <a:lstStyle/>
          <a:p>
            <a:pPr>
              <a:spcBef>
                <a:spcPts val="600"/>
              </a:spcBef>
              <a:spcAft>
                <a:spcPts val="600"/>
              </a:spcAft>
            </a:pPr>
            <a:r>
              <a:rPr lang="en-US" sz="2000" dirty="0"/>
              <a:t>In the region to the right of the saturated vapor line and at temperatures above the critical point temperature, a substance exists as superheated vapor.</a:t>
            </a:r>
            <a:endParaRPr lang="tr-TR" sz="2000" dirty="0"/>
          </a:p>
          <a:p>
            <a:pPr>
              <a:spcBef>
                <a:spcPts val="600"/>
              </a:spcBef>
              <a:spcAft>
                <a:spcPts val="600"/>
              </a:spcAft>
            </a:pPr>
            <a:r>
              <a:rPr lang="en-US" sz="2000" dirty="0"/>
              <a:t>In this region, temperature and pressure are independent properties.</a:t>
            </a:r>
          </a:p>
        </p:txBody>
      </p:sp>
      <p:sp>
        <p:nvSpPr>
          <p:cNvPr id="24583" name="Rectangle 16"/>
          <p:cNvSpPr>
            <a:spLocks noChangeArrowheads="1"/>
          </p:cNvSpPr>
          <p:nvPr/>
        </p:nvSpPr>
        <p:spPr bwMode="auto">
          <a:xfrm>
            <a:off x="152400" y="762001"/>
            <a:ext cx="5105400" cy="707886"/>
          </a:xfrm>
          <a:prstGeom prst="rect">
            <a:avLst/>
          </a:prstGeom>
          <a:noFill/>
          <a:ln w="9525">
            <a:noFill/>
            <a:miter lim="800000"/>
            <a:headEnd/>
            <a:tailEnd/>
          </a:ln>
        </p:spPr>
        <p:txBody>
          <a:bodyPr wrap="square">
            <a:spAutoFit/>
          </a:bodyPr>
          <a:lstStyle/>
          <a:p>
            <a:r>
              <a:rPr lang="en-US" sz="2000" dirty="0">
                <a:solidFill>
                  <a:srgbClr val="3333FF"/>
                </a:solidFill>
              </a:rPr>
              <a:t>Compared to saturated vapor, superheated vapor is characterized by</a:t>
            </a:r>
          </a:p>
        </p:txBody>
      </p:sp>
      <p:pic>
        <p:nvPicPr>
          <p:cNvPr id="3076" name="Picture 4"/>
          <p:cNvPicPr>
            <a:picLocks noChangeAspect="1" noChangeArrowheads="1"/>
          </p:cNvPicPr>
          <p:nvPr/>
        </p:nvPicPr>
        <p:blipFill>
          <a:blip r:embed="rId2"/>
          <a:srcRect/>
          <a:stretch>
            <a:fillRect/>
          </a:stretch>
        </p:blipFill>
        <p:spPr bwMode="auto">
          <a:xfrm>
            <a:off x="5407228" y="1524000"/>
            <a:ext cx="3584371" cy="4495800"/>
          </a:xfrm>
          <a:prstGeom prst="rect">
            <a:avLst/>
          </a:prstGeom>
          <a:noFill/>
          <a:ln w="9525">
            <a:noFill/>
            <a:miter lim="800000"/>
            <a:headEnd/>
            <a:tailEnd/>
          </a:ln>
          <a:effectLst/>
        </p:spPr>
      </p:pic>
      <p:pic>
        <p:nvPicPr>
          <p:cNvPr id="9218" name="Picture 2"/>
          <p:cNvPicPr>
            <a:picLocks noChangeAspect="1" noChangeArrowheads="1"/>
          </p:cNvPicPr>
          <p:nvPr/>
        </p:nvPicPr>
        <p:blipFill>
          <a:blip r:embed="rId3"/>
          <a:srcRect/>
          <a:stretch>
            <a:fillRect/>
          </a:stretch>
        </p:blipFill>
        <p:spPr bwMode="auto">
          <a:xfrm>
            <a:off x="152400" y="1524000"/>
            <a:ext cx="5143500" cy="1839397"/>
          </a:xfrm>
          <a:prstGeom prst="rect">
            <a:avLst/>
          </a:prstGeom>
          <a:noFill/>
          <a:ln w="9525">
            <a:noFill/>
            <a:miter lim="800000"/>
            <a:headEnd/>
            <a:tailEnd/>
          </a:ln>
          <a:effectLst/>
        </p:spPr>
      </p:pic>
    </p:spTree>
    <p:extLst>
      <p:ext uri="{BB962C8B-B14F-4D97-AF65-F5344CB8AC3E}">
        <p14:creationId xmlns:p14="http://schemas.microsoft.com/office/powerpoint/2010/main" val="2169956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5 Slayt Numarası Yer Tutucusu"/>
          <p:cNvSpPr>
            <a:spLocks noGrp="1"/>
          </p:cNvSpPr>
          <p:nvPr>
            <p:ph type="sldNum" sz="quarter" idx="12"/>
          </p:nvPr>
        </p:nvSpPr>
        <p:spPr>
          <a:noFill/>
        </p:spPr>
        <p:txBody>
          <a:bodyPr/>
          <a:lstStyle/>
          <a:p>
            <a:fld id="{D42EBA90-DB37-40DD-919A-6201648765D7}" type="slidenum">
              <a:rPr lang="en-US" smtClean="0"/>
              <a:pPr/>
              <a:t>37</a:t>
            </a:fld>
            <a:endParaRPr lang="en-US"/>
          </a:p>
        </p:txBody>
      </p:sp>
      <p:pic>
        <p:nvPicPr>
          <p:cNvPr id="10242" name="Picture 2"/>
          <p:cNvPicPr>
            <a:picLocks noChangeAspect="1" noChangeArrowheads="1"/>
          </p:cNvPicPr>
          <p:nvPr/>
        </p:nvPicPr>
        <p:blipFill>
          <a:blip r:embed="rId2"/>
          <a:srcRect/>
          <a:stretch>
            <a:fillRect/>
          </a:stretch>
        </p:blipFill>
        <p:spPr bwMode="auto">
          <a:xfrm>
            <a:off x="2714625" y="585788"/>
            <a:ext cx="3714750" cy="5686425"/>
          </a:xfrm>
          <a:prstGeom prst="rect">
            <a:avLst/>
          </a:prstGeom>
          <a:noFill/>
          <a:ln w="9525">
            <a:noFill/>
            <a:miter lim="800000"/>
            <a:headEnd/>
            <a:tailEnd/>
          </a:ln>
          <a:effectLst/>
        </p:spPr>
      </p:pic>
    </p:spTree>
    <p:extLst>
      <p:ext uri="{BB962C8B-B14F-4D97-AF65-F5344CB8AC3E}">
        <p14:creationId xmlns:p14="http://schemas.microsoft.com/office/powerpoint/2010/main" val="31083535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5 Slayt Numarası Yer Tutucusu"/>
          <p:cNvSpPr>
            <a:spLocks noGrp="1"/>
          </p:cNvSpPr>
          <p:nvPr>
            <p:ph type="sldNum" sz="quarter" idx="12"/>
          </p:nvPr>
        </p:nvSpPr>
        <p:spPr>
          <a:noFill/>
        </p:spPr>
        <p:txBody>
          <a:bodyPr/>
          <a:lstStyle/>
          <a:p>
            <a:fld id="{9CF7795D-9E25-4C8A-AFE1-68881DA428AC}" type="slidenum">
              <a:rPr lang="en-US" smtClean="0"/>
              <a:pPr/>
              <a:t>38</a:t>
            </a:fld>
            <a:endParaRPr lang="en-US"/>
          </a:p>
        </p:txBody>
      </p:sp>
      <p:sp>
        <p:nvSpPr>
          <p:cNvPr id="25603" name="Rectangle 2"/>
          <p:cNvSpPr>
            <a:spLocks noGrp="1" noChangeArrowheads="1"/>
          </p:cNvSpPr>
          <p:nvPr>
            <p:ph type="title"/>
          </p:nvPr>
        </p:nvSpPr>
        <p:spPr>
          <a:xfrm>
            <a:off x="152400" y="228600"/>
            <a:ext cx="2895600" cy="762000"/>
          </a:xfrm>
        </p:spPr>
        <p:txBody>
          <a:bodyPr/>
          <a:lstStyle/>
          <a:p>
            <a:pPr eaLnBrk="1" hangingPunct="1"/>
            <a:r>
              <a:rPr lang="en-US" sz="2800" dirty="0"/>
              <a:t>Compressed Liquid</a:t>
            </a:r>
          </a:p>
        </p:txBody>
      </p:sp>
      <p:sp>
        <p:nvSpPr>
          <p:cNvPr id="25604" name="Rectangle 8"/>
          <p:cNvSpPr>
            <a:spLocks noChangeArrowheads="1"/>
          </p:cNvSpPr>
          <p:nvPr/>
        </p:nvSpPr>
        <p:spPr bwMode="auto">
          <a:xfrm>
            <a:off x="3962400" y="228600"/>
            <a:ext cx="4724400" cy="400110"/>
          </a:xfrm>
          <a:prstGeom prst="rect">
            <a:avLst/>
          </a:prstGeom>
          <a:noFill/>
          <a:ln w="9525">
            <a:noFill/>
            <a:miter lim="800000"/>
            <a:headEnd/>
            <a:tailEnd/>
          </a:ln>
        </p:spPr>
        <p:txBody>
          <a:bodyPr>
            <a:spAutoFit/>
          </a:bodyPr>
          <a:lstStyle/>
          <a:p>
            <a:r>
              <a:rPr lang="en-US" sz="2000" dirty="0">
                <a:solidFill>
                  <a:srgbClr val="CC00CC"/>
                </a:solidFill>
              </a:rPr>
              <a:t>Compressed liquid is characterized by</a:t>
            </a:r>
          </a:p>
        </p:txBody>
      </p:sp>
      <p:sp>
        <p:nvSpPr>
          <p:cNvPr id="25608" name="Rectangle 18"/>
          <p:cNvSpPr>
            <a:spLocks noChangeArrowheads="1"/>
          </p:cNvSpPr>
          <p:nvPr/>
        </p:nvSpPr>
        <p:spPr bwMode="auto">
          <a:xfrm>
            <a:off x="1524000" y="3181290"/>
            <a:ext cx="1981200" cy="400110"/>
          </a:xfrm>
          <a:prstGeom prst="rect">
            <a:avLst/>
          </a:prstGeom>
          <a:noFill/>
          <a:ln w="9525">
            <a:noFill/>
            <a:miter lim="800000"/>
            <a:headEnd/>
            <a:tailEnd/>
          </a:ln>
        </p:spPr>
        <p:txBody>
          <a:bodyPr wrap="square">
            <a:spAutoFit/>
          </a:bodyPr>
          <a:lstStyle/>
          <a:p>
            <a:r>
              <a:rPr lang="en-US" sz="2000" i="1" dirty="0"/>
              <a:t>y</a:t>
            </a:r>
            <a:r>
              <a:rPr lang="en-US" sz="2000" b="1" i="1" dirty="0"/>
              <a:t> </a:t>
            </a:r>
            <a:r>
              <a:rPr lang="en-US" sz="2000" b="1" dirty="0">
                <a:solidFill>
                  <a:srgbClr val="CC00CC"/>
                </a:solidFill>
                <a:sym typeface="Symbol" pitchFamily="18" charset="2"/>
              </a:rPr>
              <a:t></a:t>
            </a:r>
            <a:r>
              <a:rPr lang="en-US" sz="2000" b="1" i="1" dirty="0">
                <a:sym typeface="Symbol" pitchFamily="18" charset="2"/>
              </a:rPr>
              <a:t> </a:t>
            </a:r>
            <a:r>
              <a:rPr lang="en-US" sz="2000" i="1" dirty="0"/>
              <a:t>v</a:t>
            </a:r>
            <a:r>
              <a:rPr lang="en-US" sz="2000" dirty="0"/>
              <a:t>, </a:t>
            </a:r>
            <a:r>
              <a:rPr lang="en-US" sz="2000" i="1" dirty="0"/>
              <a:t>u</a:t>
            </a:r>
            <a:r>
              <a:rPr lang="en-US" sz="2000" dirty="0"/>
              <a:t>, or </a:t>
            </a:r>
            <a:r>
              <a:rPr lang="en-US" sz="2000" i="1" dirty="0"/>
              <a:t>h</a:t>
            </a:r>
            <a:endParaRPr lang="en-US" sz="2000" dirty="0"/>
          </a:p>
        </p:txBody>
      </p:sp>
      <p:sp>
        <p:nvSpPr>
          <p:cNvPr id="25609" name="Text Box 19"/>
          <p:cNvSpPr txBox="1">
            <a:spLocks noChangeArrowheads="1"/>
          </p:cNvSpPr>
          <p:nvPr/>
        </p:nvSpPr>
        <p:spPr bwMode="auto">
          <a:xfrm>
            <a:off x="152400" y="4400490"/>
            <a:ext cx="3886200" cy="400110"/>
          </a:xfrm>
          <a:prstGeom prst="rect">
            <a:avLst/>
          </a:prstGeom>
          <a:noFill/>
          <a:ln w="9525">
            <a:noFill/>
            <a:miter lim="800000"/>
            <a:headEnd/>
            <a:tailEnd/>
          </a:ln>
        </p:spPr>
        <p:txBody>
          <a:bodyPr wrap="square">
            <a:spAutoFit/>
          </a:bodyPr>
          <a:lstStyle/>
          <a:p>
            <a:pPr>
              <a:spcBef>
                <a:spcPct val="50000"/>
              </a:spcBef>
            </a:pPr>
            <a:r>
              <a:rPr lang="en-US" sz="2000" dirty="0"/>
              <a:t>A more accurate relation for </a:t>
            </a:r>
            <a:r>
              <a:rPr lang="en-US" sz="2000" i="1" dirty="0"/>
              <a:t>h</a:t>
            </a:r>
          </a:p>
        </p:txBody>
      </p:sp>
      <p:sp>
        <p:nvSpPr>
          <p:cNvPr id="25611" name="Rectangle 22"/>
          <p:cNvSpPr>
            <a:spLocks noChangeArrowheads="1"/>
          </p:cNvSpPr>
          <p:nvPr/>
        </p:nvSpPr>
        <p:spPr bwMode="auto">
          <a:xfrm>
            <a:off x="152400" y="1143000"/>
            <a:ext cx="3200400" cy="1631216"/>
          </a:xfrm>
          <a:prstGeom prst="rect">
            <a:avLst/>
          </a:prstGeom>
          <a:noFill/>
          <a:ln w="9525">
            <a:noFill/>
            <a:miter lim="800000"/>
            <a:headEnd/>
            <a:tailEnd/>
          </a:ln>
        </p:spPr>
        <p:txBody>
          <a:bodyPr wrap="square">
            <a:spAutoFit/>
          </a:bodyPr>
          <a:lstStyle/>
          <a:p>
            <a:r>
              <a:rPr lang="en-US" sz="2000" dirty="0"/>
              <a:t>The compressed liquid properties depend on temperature much more strongly than they do on pressure.</a:t>
            </a:r>
          </a:p>
        </p:txBody>
      </p:sp>
      <p:pic>
        <p:nvPicPr>
          <p:cNvPr id="25613" name="Picture 15"/>
          <p:cNvPicPr>
            <a:picLocks noChangeAspect="1" noChangeArrowheads="1"/>
          </p:cNvPicPr>
          <p:nvPr/>
        </p:nvPicPr>
        <p:blipFill>
          <a:blip r:embed="rId2" cstate="print"/>
          <a:srcRect/>
          <a:stretch>
            <a:fillRect/>
          </a:stretch>
        </p:blipFill>
        <p:spPr bwMode="auto">
          <a:xfrm>
            <a:off x="5181600" y="2667000"/>
            <a:ext cx="3686175" cy="4057650"/>
          </a:xfrm>
          <a:prstGeom prst="rect">
            <a:avLst/>
          </a:prstGeom>
          <a:noFill/>
          <a:ln w="9525">
            <a:noFill/>
            <a:miter lim="800000"/>
            <a:headEnd/>
            <a:tailEnd/>
          </a:ln>
        </p:spPr>
      </p:pic>
      <p:pic>
        <p:nvPicPr>
          <p:cNvPr id="4098" name="Picture 2"/>
          <p:cNvPicPr>
            <a:picLocks noChangeAspect="1" noChangeArrowheads="1"/>
          </p:cNvPicPr>
          <p:nvPr/>
        </p:nvPicPr>
        <p:blipFill>
          <a:blip r:embed="rId3"/>
          <a:srcRect/>
          <a:stretch>
            <a:fillRect/>
          </a:stretch>
        </p:blipFill>
        <p:spPr bwMode="auto">
          <a:xfrm>
            <a:off x="228600" y="3190875"/>
            <a:ext cx="1181100" cy="390525"/>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228600" y="4876800"/>
            <a:ext cx="3552825" cy="457200"/>
          </a:xfrm>
          <a:prstGeom prst="rect">
            <a:avLst/>
          </a:prstGeom>
          <a:noFill/>
          <a:ln w="9525">
            <a:noFill/>
            <a:miter lim="800000"/>
            <a:headEnd/>
            <a:tailEnd/>
          </a:ln>
          <a:effectLst/>
        </p:spPr>
      </p:pic>
      <p:pic>
        <p:nvPicPr>
          <p:cNvPr id="11266" name="Picture 2"/>
          <p:cNvPicPr>
            <a:picLocks noChangeAspect="1" noChangeArrowheads="1"/>
          </p:cNvPicPr>
          <p:nvPr/>
        </p:nvPicPr>
        <p:blipFill>
          <a:blip r:embed="rId5"/>
          <a:srcRect/>
          <a:stretch>
            <a:fillRect/>
          </a:stretch>
        </p:blipFill>
        <p:spPr bwMode="auto">
          <a:xfrm>
            <a:off x="3962400" y="719226"/>
            <a:ext cx="4953000" cy="1781415"/>
          </a:xfrm>
          <a:prstGeom prst="rect">
            <a:avLst/>
          </a:prstGeom>
          <a:noFill/>
          <a:ln w="9525">
            <a:noFill/>
            <a:miter lim="800000"/>
            <a:headEnd/>
            <a:tailEnd/>
          </a:ln>
          <a:effectLst/>
        </p:spPr>
      </p:pic>
    </p:spTree>
    <p:extLst>
      <p:ext uri="{BB962C8B-B14F-4D97-AF65-F5344CB8AC3E}">
        <p14:creationId xmlns:p14="http://schemas.microsoft.com/office/powerpoint/2010/main" val="30040507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5 Slayt Numarası Yer Tutucusu"/>
          <p:cNvSpPr>
            <a:spLocks noGrp="1"/>
          </p:cNvSpPr>
          <p:nvPr>
            <p:ph type="sldNum" sz="quarter" idx="12"/>
          </p:nvPr>
        </p:nvSpPr>
        <p:spPr>
          <a:noFill/>
        </p:spPr>
        <p:txBody>
          <a:bodyPr/>
          <a:lstStyle/>
          <a:p>
            <a:fld id="{9CF7795D-9E25-4C8A-AFE1-68881DA428AC}" type="slidenum">
              <a:rPr lang="en-US" smtClean="0"/>
              <a:pPr/>
              <a:t>39</a:t>
            </a:fld>
            <a:endParaRPr lang="en-US"/>
          </a:p>
        </p:txBody>
      </p:sp>
      <p:pic>
        <p:nvPicPr>
          <p:cNvPr id="12291" name="Picture 3"/>
          <p:cNvPicPr>
            <a:picLocks noChangeAspect="1" noChangeArrowheads="1"/>
          </p:cNvPicPr>
          <p:nvPr/>
        </p:nvPicPr>
        <p:blipFill>
          <a:blip r:embed="rId2"/>
          <a:srcRect/>
          <a:stretch>
            <a:fillRect/>
          </a:stretch>
        </p:blipFill>
        <p:spPr bwMode="auto">
          <a:xfrm>
            <a:off x="1952625" y="733425"/>
            <a:ext cx="5238750" cy="5391150"/>
          </a:xfrm>
          <a:prstGeom prst="rect">
            <a:avLst/>
          </a:prstGeom>
          <a:noFill/>
          <a:ln w="9525">
            <a:noFill/>
            <a:miter lim="800000"/>
            <a:headEnd/>
            <a:tailEnd/>
          </a:ln>
          <a:effectLst/>
        </p:spPr>
      </p:pic>
    </p:spTree>
    <p:extLst>
      <p:ext uri="{BB962C8B-B14F-4D97-AF65-F5344CB8AC3E}">
        <p14:creationId xmlns:p14="http://schemas.microsoft.com/office/powerpoint/2010/main" val="2051326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5 Slayt Numarası Yer Tutucusu"/>
          <p:cNvSpPr>
            <a:spLocks noGrp="1"/>
          </p:cNvSpPr>
          <p:nvPr>
            <p:ph type="sldNum" sz="quarter" idx="12"/>
          </p:nvPr>
        </p:nvSpPr>
        <p:spPr>
          <a:noFill/>
        </p:spPr>
        <p:txBody>
          <a:bodyPr/>
          <a:lstStyle/>
          <a:p>
            <a:fld id="{7A5F9B7C-5E47-467E-B36D-A37F4AE67EE1}" type="slidenum">
              <a:rPr lang="en-US" smtClean="0"/>
              <a:pPr/>
              <a:t>4</a:t>
            </a:fld>
            <a:endParaRPr lang="en-US"/>
          </a:p>
        </p:txBody>
      </p:sp>
      <p:sp>
        <p:nvSpPr>
          <p:cNvPr id="5123" name="Rectangle 2"/>
          <p:cNvSpPr>
            <a:spLocks noGrp="1" noChangeArrowheads="1"/>
          </p:cNvSpPr>
          <p:nvPr>
            <p:ph type="title"/>
          </p:nvPr>
        </p:nvSpPr>
        <p:spPr>
          <a:xfrm>
            <a:off x="228600" y="381000"/>
            <a:ext cx="4191000" cy="1066800"/>
          </a:xfrm>
          <a:solidFill>
            <a:srgbClr val="92D050"/>
          </a:solidFill>
        </p:spPr>
        <p:txBody>
          <a:bodyPr/>
          <a:lstStyle/>
          <a:p>
            <a:pPr eaLnBrk="1" hangingPunct="1"/>
            <a:r>
              <a:rPr lang="en-US" dirty="0">
                <a:solidFill>
                  <a:srgbClr val="C00000"/>
                </a:solidFill>
              </a:rPr>
              <a:t>PHASES OF A PURE SUBSTANCE</a:t>
            </a:r>
            <a:endParaRPr lang="en-US" b="0" dirty="0">
              <a:solidFill>
                <a:srgbClr val="C00000"/>
              </a:solidFill>
            </a:endParaRPr>
          </a:p>
        </p:txBody>
      </p:sp>
      <p:sp>
        <p:nvSpPr>
          <p:cNvPr id="5124" name="Rectangle 7"/>
          <p:cNvSpPr>
            <a:spLocks noChangeArrowheads="1"/>
          </p:cNvSpPr>
          <p:nvPr/>
        </p:nvSpPr>
        <p:spPr bwMode="auto">
          <a:xfrm>
            <a:off x="4343400" y="728663"/>
            <a:ext cx="1828800" cy="2014537"/>
          </a:xfrm>
          <a:prstGeom prst="rect">
            <a:avLst/>
          </a:prstGeom>
          <a:noFill/>
          <a:ln w="9525">
            <a:noFill/>
            <a:miter lim="800000"/>
            <a:headEnd/>
            <a:tailEnd/>
          </a:ln>
        </p:spPr>
        <p:txBody>
          <a:bodyPr>
            <a:spAutoFit/>
          </a:bodyPr>
          <a:lstStyle/>
          <a:p>
            <a:pPr algn="r"/>
            <a:r>
              <a:rPr lang="en-US">
                <a:solidFill>
                  <a:srgbClr val="3333FF"/>
                </a:solidFill>
              </a:rPr>
              <a:t>The molecules in a solid are kept at their positions by the large springlike inter-molecular forces.</a:t>
            </a:r>
          </a:p>
        </p:txBody>
      </p:sp>
      <p:pic>
        <p:nvPicPr>
          <p:cNvPr id="5125" name="Picture 13"/>
          <p:cNvPicPr>
            <a:picLocks noChangeAspect="1" noChangeArrowheads="1"/>
          </p:cNvPicPr>
          <p:nvPr/>
        </p:nvPicPr>
        <p:blipFill>
          <a:blip r:embed="rId2" cstate="print"/>
          <a:srcRect/>
          <a:stretch>
            <a:fillRect/>
          </a:stretch>
        </p:blipFill>
        <p:spPr bwMode="auto">
          <a:xfrm>
            <a:off x="271463" y="2895600"/>
            <a:ext cx="7780337" cy="3886200"/>
          </a:xfrm>
          <a:prstGeom prst="rect">
            <a:avLst/>
          </a:prstGeom>
          <a:noFill/>
          <a:ln w="9525">
            <a:noFill/>
            <a:miter lim="800000"/>
            <a:headEnd/>
            <a:tailEnd/>
          </a:ln>
        </p:spPr>
      </p:pic>
      <p:pic>
        <p:nvPicPr>
          <p:cNvPr id="5126" name="Picture 14"/>
          <p:cNvPicPr>
            <a:picLocks noChangeAspect="1" noChangeArrowheads="1"/>
          </p:cNvPicPr>
          <p:nvPr/>
        </p:nvPicPr>
        <p:blipFill>
          <a:blip r:embed="rId3" cstate="print"/>
          <a:srcRect/>
          <a:stretch>
            <a:fillRect/>
          </a:stretch>
        </p:blipFill>
        <p:spPr bwMode="auto">
          <a:xfrm>
            <a:off x="6172200" y="152400"/>
            <a:ext cx="2819400" cy="2616200"/>
          </a:xfrm>
          <a:prstGeom prst="rect">
            <a:avLst/>
          </a:prstGeom>
          <a:noFill/>
          <a:ln w="9525">
            <a:noFill/>
            <a:miter lim="800000"/>
            <a:headEnd/>
            <a:tailEnd/>
          </a:ln>
        </p:spPr>
      </p:pic>
    </p:spTree>
    <p:extLst>
      <p:ext uri="{BB962C8B-B14F-4D97-AF65-F5344CB8AC3E}">
        <p14:creationId xmlns:p14="http://schemas.microsoft.com/office/powerpoint/2010/main" val="4277673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3 Slayt Numarası Yer Tutucusu"/>
          <p:cNvSpPr>
            <a:spLocks noGrp="1"/>
          </p:cNvSpPr>
          <p:nvPr>
            <p:ph type="sldNum" sz="quarter" idx="12"/>
          </p:nvPr>
        </p:nvSpPr>
        <p:spPr>
          <a:noFill/>
        </p:spPr>
        <p:txBody>
          <a:bodyPr/>
          <a:lstStyle/>
          <a:p>
            <a:fld id="{4401BEB9-1294-4C98-87B9-B1668C3FA858}" type="slidenum">
              <a:rPr lang="en-US" smtClean="0"/>
              <a:pPr/>
              <a:t>40</a:t>
            </a:fld>
            <a:endParaRPr lang="en-US"/>
          </a:p>
        </p:txBody>
      </p:sp>
      <p:pic>
        <p:nvPicPr>
          <p:cNvPr id="26627" name="Picture 2"/>
          <p:cNvPicPr>
            <a:picLocks noChangeAspect="1" noChangeArrowheads="1"/>
          </p:cNvPicPr>
          <p:nvPr/>
        </p:nvPicPr>
        <p:blipFill>
          <a:blip r:embed="rId2" cstate="print"/>
          <a:srcRect/>
          <a:stretch>
            <a:fillRect/>
          </a:stretch>
        </p:blipFill>
        <p:spPr bwMode="auto">
          <a:xfrm>
            <a:off x="2366963" y="628650"/>
            <a:ext cx="4410075" cy="5600700"/>
          </a:xfrm>
          <a:prstGeom prst="rect">
            <a:avLst/>
          </a:prstGeom>
          <a:noFill/>
          <a:ln w="9525">
            <a:noFill/>
            <a:miter lim="800000"/>
            <a:headEnd/>
            <a:tailEnd/>
          </a:ln>
        </p:spPr>
      </p:pic>
    </p:spTree>
    <p:extLst>
      <p:ext uri="{BB962C8B-B14F-4D97-AF65-F5344CB8AC3E}">
        <p14:creationId xmlns:p14="http://schemas.microsoft.com/office/powerpoint/2010/main" val="165153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5 Slayt Numarası Yer Tutucusu"/>
          <p:cNvSpPr>
            <a:spLocks noGrp="1"/>
          </p:cNvSpPr>
          <p:nvPr>
            <p:ph type="sldNum" sz="quarter" idx="12"/>
          </p:nvPr>
        </p:nvSpPr>
        <p:spPr>
          <a:noFill/>
        </p:spPr>
        <p:txBody>
          <a:bodyPr/>
          <a:lstStyle/>
          <a:p>
            <a:fld id="{B4C2C51D-4D5D-43D2-90EA-F6595D47E38D}" type="slidenum">
              <a:rPr lang="en-US" smtClean="0"/>
              <a:pPr/>
              <a:t>41</a:t>
            </a:fld>
            <a:endParaRPr lang="en-US"/>
          </a:p>
        </p:txBody>
      </p:sp>
      <p:sp>
        <p:nvSpPr>
          <p:cNvPr id="27651" name="Rectangle 2"/>
          <p:cNvSpPr>
            <a:spLocks noGrp="1" noChangeArrowheads="1"/>
          </p:cNvSpPr>
          <p:nvPr>
            <p:ph type="title"/>
          </p:nvPr>
        </p:nvSpPr>
        <p:spPr>
          <a:xfrm>
            <a:off x="304800" y="198438"/>
            <a:ext cx="8229600" cy="563562"/>
          </a:xfrm>
        </p:spPr>
        <p:txBody>
          <a:bodyPr/>
          <a:lstStyle/>
          <a:p>
            <a:pPr eaLnBrk="1" hangingPunct="1"/>
            <a:r>
              <a:rPr lang="en-US" sz="2800" dirty="0"/>
              <a:t>Reference State and Reference Values</a:t>
            </a:r>
            <a:endParaRPr lang="en-US" sz="2800" b="0" dirty="0"/>
          </a:p>
        </p:txBody>
      </p:sp>
      <p:sp>
        <p:nvSpPr>
          <p:cNvPr id="27652" name="Rectangle 3"/>
          <p:cNvSpPr>
            <a:spLocks noGrp="1" noChangeArrowheads="1"/>
          </p:cNvSpPr>
          <p:nvPr>
            <p:ph type="body" idx="1"/>
          </p:nvPr>
        </p:nvSpPr>
        <p:spPr>
          <a:xfrm>
            <a:off x="304800" y="762000"/>
            <a:ext cx="8077200" cy="5715000"/>
          </a:xfrm>
        </p:spPr>
        <p:txBody>
          <a:bodyPr/>
          <a:lstStyle/>
          <a:p>
            <a:pPr marL="0" eaLnBrk="1" hangingPunct="1">
              <a:spcBef>
                <a:spcPts val="900"/>
              </a:spcBef>
              <a:spcAft>
                <a:spcPts val="600"/>
              </a:spcAft>
              <a:buNone/>
            </a:pPr>
            <a:r>
              <a:rPr lang="en-US" sz="1900" dirty="0"/>
              <a:t>The values of </a:t>
            </a:r>
            <a:r>
              <a:rPr lang="en-US" sz="1900" i="1" dirty="0">
                <a:solidFill>
                  <a:srgbClr val="CC00CC"/>
                </a:solidFill>
              </a:rPr>
              <a:t>u</a:t>
            </a:r>
            <a:r>
              <a:rPr lang="en-US" sz="1900" dirty="0"/>
              <a:t>, </a:t>
            </a:r>
            <a:r>
              <a:rPr lang="en-US" sz="1900" i="1" dirty="0">
                <a:solidFill>
                  <a:srgbClr val="CC00CC"/>
                </a:solidFill>
              </a:rPr>
              <a:t>h</a:t>
            </a:r>
            <a:r>
              <a:rPr lang="en-US" sz="1900" dirty="0"/>
              <a:t>, and </a:t>
            </a:r>
            <a:r>
              <a:rPr lang="en-US" sz="1900" i="1" dirty="0">
                <a:solidFill>
                  <a:srgbClr val="CC00CC"/>
                </a:solidFill>
              </a:rPr>
              <a:t>s</a:t>
            </a:r>
            <a:r>
              <a:rPr lang="en-US" sz="1900" i="1" dirty="0"/>
              <a:t> </a:t>
            </a:r>
            <a:r>
              <a:rPr lang="en-US" sz="1900" dirty="0"/>
              <a:t>cannot be measured directly, and they are calculated from measurable properties using the relations between properties. </a:t>
            </a:r>
          </a:p>
          <a:p>
            <a:pPr marL="0" eaLnBrk="1" hangingPunct="1">
              <a:spcBef>
                <a:spcPts val="900"/>
              </a:spcBef>
              <a:spcAft>
                <a:spcPts val="600"/>
              </a:spcAft>
              <a:buNone/>
            </a:pPr>
            <a:r>
              <a:rPr lang="en-US" sz="1900" dirty="0"/>
              <a:t>However, those relations give the </a:t>
            </a:r>
            <a:r>
              <a:rPr lang="en-US" sz="1900" i="1" dirty="0">
                <a:solidFill>
                  <a:srgbClr val="3333FF"/>
                </a:solidFill>
              </a:rPr>
              <a:t>changes</a:t>
            </a:r>
            <a:r>
              <a:rPr lang="en-US" sz="1900" i="1" dirty="0"/>
              <a:t> </a:t>
            </a:r>
            <a:r>
              <a:rPr lang="en-US" sz="1900" dirty="0"/>
              <a:t>in properties, not the values of properties at specified states. </a:t>
            </a:r>
          </a:p>
          <a:p>
            <a:pPr marL="0" eaLnBrk="1" hangingPunct="1">
              <a:spcBef>
                <a:spcPts val="900"/>
              </a:spcBef>
              <a:spcAft>
                <a:spcPts val="600"/>
              </a:spcAft>
              <a:buNone/>
            </a:pPr>
            <a:r>
              <a:rPr lang="en-US" sz="1900" dirty="0"/>
              <a:t>Therefore, we need to choose a convenient </a:t>
            </a:r>
            <a:r>
              <a:rPr lang="en-US" sz="1900" i="1" dirty="0">
                <a:solidFill>
                  <a:srgbClr val="CC00CC"/>
                </a:solidFill>
              </a:rPr>
              <a:t>reference state </a:t>
            </a:r>
            <a:r>
              <a:rPr lang="en-US" sz="1900" dirty="0"/>
              <a:t>and assign a value of </a:t>
            </a:r>
            <a:r>
              <a:rPr lang="en-US" sz="1900" i="1" dirty="0">
                <a:solidFill>
                  <a:srgbClr val="CC00CC"/>
                </a:solidFill>
              </a:rPr>
              <a:t>zero</a:t>
            </a:r>
            <a:r>
              <a:rPr lang="en-US" sz="1900" i="1" dirty="0"/>
              <a:t> </a:t>
            </a:r>
            <a:r>
              <a:rPr lang="en-US" sz="1900" dirty="0"/>
              <a:t>for a convenient property or properties at that state. </a:t>
            </a:r>
          </a:p>
          <a:p>
            <a:pPr marL="0" eaLnBrk="1" hangingPunct="1">
              <a:spcBef>
                <a:spcPts val="900"/>
              </a:spcBef>
              <a:spcAft>
                <a:spcPts val="600"/>
              </a:spcAft>
              <a:buNone/>
            </a:pPr>
            <a:r>
              <a:rPr lang="en-US" sz="1900" dirty="0"/>
              <a:t>The refer</a:t>
            </a:r>
            <a:r>
              <a:rPr lang="tr-TR" sz="1900" dirty="0"/>
              <a:t>e</a:t>
            </a:r>
            <a:r>
              <a:rPr lang="en-US" sz="1900" dirty="0" err="1"/>
              <a:t>nce</a:t>
            </a:r>
            <a:r>
              <a:rPr lang="en-US" sz="1900" dirty="0"/>
              <a:t> state for </a:t>
            </a:r>
            <a:r>
              <a:rPr lang="en-US" sz="1900" dirty="0">
                <a:solidFill>
                  <a:srgbClr val="0000CC"/>
                </a:solidFill>
              </a:rPr>
              <a:t>water</a:t>
            </a:r>
            <a:r>
              <a:rPr lang="en-US" sz="1900" dirty="0"/>
              <a:t> is </a:t>
            </a:r>
            <a:r>
              <a:rPr lang="en-US" sz="1900" dirty="0">
                <a:solidFill>
                  <a:srgbClr val="3333FF"/>
                </a:solidFill>
              </a:rPr>
              <a:t>0.01°C</a:t>
            </a:r>
            <a:r>
              <a:rPr lang="en-US" sz="1900" dirty="0"/>
              <a:t> and for </a:t>
            </a:r>
            <a:r>
              <a:rPr lang="en-US" sz="1900" dirty="0">
                <a:solidFill>
                  <a:srgbClr val="0000CC"/>
                </a:solidFill>
              </a:rPr>
              <a:t>R-134a</a:t>
            </a:r>
            <a:r>
              <a:rPr lang="en-US" sz="1900" dirty="0"/>
              <a:t> is </a:t>
            </a:r>
            <a:r>
              <a:rPr lang="en-US" sz="1900" dirty="0">
                <a:solidFill>
                  <a:srgbClr val="3333FF"/>
                </a:solidFill>
              </a:rPr>
              <a:t>-40°C </a:t>
            </a:r>
            <a:r>
              <a:rPr lang="en-US" sz="1900" dirty="0"/>
              <a:t>in tables.</a:t>
            </a:r>
          </a:p>
          <a:p>
            <a:pPr marL="0" eaLnBrk="1" hangingPunct="1">
              <a:spcBef>
                <a:spcPts val="900"/>
              </a:spcBef>
              <a:spcAft>
                <a:spcPts val="600"/>
              </a:spcAft>
              <a:buNone/>
            </a:pPr>
            <a:r>
              <a:rPr lang="en-US" sz="1900" dirty="0"/>
              <a:t>Some properties may have </a:t>
            </a:r>
            <a:r>
              <a:rPr lang="en-US" sz="1900" dirty="0">
                <a:solidFill>
                  <a:srgbClr val="3333FF"/>
                </a:solidFill>
              </a:rPr>
              <a:t>negative values </a:t>
            </a:r>
            <a:r>
              <a:rPr lang="en-US" sz="1900" dirty="0"/>
              <a:t>as a result of the reference state chosen.</a:t>
            </a:r>
          </a:p>
          <a:p>
            <a:pPr marL="0" eaLnBrk="1" hangingPunct="1">
              <a:spcBef>
                <a:spcPts val="900"/>
              </a:spcBef>
              <a:spcAft>
                <a:spcPts val="600"/>
              </a:spcAft>
              <a:buNone/>
            </a:pPr>
            <a:r>
              <a:rPr lang="en-US" sz="1900" dirty="0"/>
              <a:t>Sometimes different tables list different values for some properties at the same state as a result of using a different reference state. </a:t>
            </a:r>
          </a:p>
          <a:p>
            <a:pPr marL="0" eaLnBrk="1" hangingPunct="1">
              <a:spcBef>
                <a:spcPts val="900"/>
              </a:spcBef>
              <a:spcAft>
                <a:spcPts val="600"/>
              </a:spcAft>
              <a:buNone/>
            </a:pPr>
            <a:r>
              <a:rPr lang="en-US" sz="1900" dirty="0"/>
              <a:t>However, In thermodynamics we are concerned with the </a:t>
            </a:r>
            <a:r>
              <a:rPr lang="en-US" sz="1900" i="1" dirty="0">
                <a:solidFill>
                  <a:srgbClr val="3333FF"/>
                </a:solidFill>
              </a:rPr>
              <a:t>changes</a:t>
            </a:r>
            <a:r>
              <a:rPr lang="en-US" sz="1900" i="1" dirty="0"/>
              <a:t> </a:t>
            </a:r>
            <a:r>
              <a:rPr lang="en-US" sz="1900" dirty="0"/>
              <a:t>in properties, and the reference state chosen is of no consequence in calculations.</a:t>
            </a:r>
          </a:p>
        </p:txBody>
      </p:sp>
    </p:spTree>
    <p:extLst>
      <p:ext uri="{BB962C8B-B14F-4D97-AF65-F5344CB8AC3E}">
        <p14:creationId xmlns:p14="http://schemas.microsoft.com/office/powerpoint/2010/main" val="2627456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lstStyle/>
          <a:p>
            <a:pPr>
              <a:defRPr/>
            </a:pPr>
            <a:fld id="{B6D0A003-0C32-4D96-8F23-C58B17E8A31E}" type="slidenum">
              <a:rPr lang="en-US" smtClean="0"/>
              <a:pPr>
                <a:defRPr/>
              </a:pPr>
              <a:t>42</a:t>
            </a:fld>
            <a:endParaRPr lang="en-US"/>
          </a:p>
        </p:txBody>
      </p:sp>
      <p:pic>
        <p:nvPicPr>
          <p:cNvPr id="1028" name="Picture 4"/>
          <p:cNvPicPr>
            <a:picLocks noChangeAspect="1" noChangeArrowheads="1"/>
          </p:cNvPicPr>
          <p:nvPr/>
        </p:nvPicPr>
        <p:blipFill>
          <a:blip r:embed="rId2" cstate="print"/>
          <a:srcRect/>
          <a:stretch>
            <a:fillRect/>
          </a:stretch>
        </p:blipFill>
        <p:spPr bwMode="auto">
          <a:xfrm>
            <a:off x="228600" y="3505200"/>
            <a:ext cx="8620125" cy="2085975"/>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a:off x="228600" y="838200"/>
            <a:ext cx="8667750" cy="2057400"/>
          </a:xfrm>
          <a:prstGeom prst="rect">
            <a:avLst/>
          </a:prstGeom>
          <a:noFill/>
          <a:ln w="9525">
            <a:noFill/>
            <a:miter lim="800000"/>
            <a:headEnd/>
            <a:tailEnd/>
          </a:ln>
        </p:spPr>
      </p:pic>
    </p:spTree>
    <p:extLst>
      <p:ext uri="{BB962C8B-B14F-4D97-AF65-F5344CB8AC3E}">
        <p14:creationId xmlns:p14="http://schemas.microsoft.com/office/powerpoint/2010/main" val="4014286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5 Slayt Numarası Yer Tutucusu"/>
          <p:cNvSpPr>
            <a:spLocks noGrp="1"/>
          </p:cNvSpPr>
          <p:nvPr>
            <p:ph type="sldNum" sz="quarter" idx="12"/>
          </p:nvPr>
        </p:nvSpPr>
        <p:spPr>
          <a:noFill/>
        </p:spPr>
        <p:txBody>
          <a:bodyPr/>
          <a:lstStyle/>
          <a:p>
            <a:fld id="{8AFF23DF-B16F-4286-B55F-244F717B9DDE}" type="slidenum">
              <a:rPr lang="en-US" smtClean="0"/>
              <a:pPr/>
              <a:t>43</a:t>
            </a:fld>
            <a:endParaRPr lang="en-US"/>
          </a:p>
        </p:txBody>
      </p:sp>
      <p:sp>
        <p:nvSpPr>
          <p:cNvPr id="28675" name="Rectangle 2"/>
          <p:cNvSpPr>
            <a:spLocks noGrp="1" noChangeArrowheads="1"/>
          </p:cNvSpPr>
          <p:nvPr>
            <p:ph type="title"/>
          </p:nvPr>
        </p:nvSpPr>
        <p:spPr>
          <a:xfrm>
            <a:off x="381000" y="198437"/>
            <a:ext cx="7772400" cy="639763"/>
          </a:xfrm>
          <a:solidFill>
            <a:srgbClr val="92D050"/>
          </a:solidFill>
        </p:spPr>
        <p:txBody>
          <a:bodyPr/>
          <a:lstStyle/>
          <a:p>
            <a:pPr eaLnBrk="1" hangingPunct="1"/>
            <a:r>
              <a:rPr lang="en-US">
                <a:solidFill>
                  <a:srgbClr val="C00000"/>
                </a:solidFill>
              </a:rPr>
              <a:t>THE IDEAL-GAS EQUATION OF STATE</a:t>
            </a:r>
            <a:endParaRPr lang="en-US" b="0">
              <a:solidFill>
                <a:srgbClr val="C00000"/>
              </a:solidFill>
            </a:endParaRPr>
          </a:p>
        </p:txBody>
      </p:sp>
      <p:sp>
        <p:nvSpPr>
          <p:cNvPr id="28676" name="Rectangle 3"/>
          <p:cNvSpPr>
            <a:spLocks noGrp="1" noChangeArrowheads="1"/>
          </p:cNvSpPr>
          <p:nvPr>
            <p:ph type="body" idx="1"/>
          </p:nvPr>
        </p:nvSpPr>
        <p:spPr>
          <a:xfrm>
            <a:off x="304800" y="990600"/>
            <a:ext cx="8153400" cy="1600200"/>
          </a:xfrm>
        </p:spPr>
        <p:txBody>
          <a:bodyPr/>
          <a:lstStyle/>
          <a:p>
            <a:pPr marL="0" eaLnBrk="1" hangingPunct="1">
              <a:spcBef>
                <a:spcPts val="0"/>
              </a:spcBef>
              <a:spcAft>
                <a:spcPts val="600"/>
              </a:spcAft>
              <a:buNone/>
            </a:pPr>
            <a:r>
              <a:rPr lang="en-US" b="1" dirty="0">
                <a:solidFill>
                  <a:srgbClr val="CC00CC"/>
                </a:solidFill>
              </a:rPr>
              <a:t>Equation of state</a:t>
            </a:r>
            <a:r>
              <a:rPr lang="en-US" dirty="0"/>
              <a:t>: Any equation that relates the pressure, temperature, and specific volume of a substance.</a:t>
            </a:r>
          </a:p>
          <a:p>
            <a:pPr marL="0" eaLnBrk="1" hangingPunct="1">
              <a:spcBef>
                <a:spcPts val="0"/>
              </a:spcBef>
              <a:spcAft>
                <a:spcPts val="600"/>
              </a:spcAft>
              <a:buNone/>
            </a:pPr>
            <a:r>
              <a:rPr lang="en-US" sz="1800" dirty="0"/>
              <a:t>The simplest and best-known equation of state for substances in the gas phase is the ideal-gas equation of state. This equation predicts the </a:t>
            </a:r>
            <a:r>
              <a:rPr lang="en-US" sz="1800" i="1" dirty="0"/>
              <a:t>P</a:t>
            </a:r>
            <a:r>
              <a:rPr lang="en-US" sz="1800" dirty="0"/>
              <a:t>-</a:t>
            </a:r>
            <a:r>
              <a:rPr lang="en-US" sz="1800" i="1" dirty="0"/>
              <a:t>v</a:t>
            </a:r>
            <a:r>
              <a:rPr lang="en-US" sz="1800" dirty="0"/>
              <a:t>-</a:t>
            </a:r>
            <a:r>
              <a:rPr lang="en-US" sz="1800" i="1" dirty="0"/>
              <a:t>T </a:t>
            </a:r>
            <a:r>
              <a:rPr lang="en-US" sz="1800" dirty="0"/>
              <a:t>behavior of a gas quite accurately within some properly selected region.</a:t>
            </a:r>
          </a:p>
        </p:txBody>
      </p:sp>
      <p:sp>
        <p:nvSpPr>
          <p:cNvPr id="28679" name="Text Box 7"/>
          <p:cNvSpPr txBox="1">
            <a:spLocks noChangeArrowheads="1"/>
          </p:cNvSpPr>
          <p:nvPr/>
        </p:nvSpPr>
        <p:spPr bwMode="auto">
          <a:xfrm>
            <a:off x="304800" y="5078849"/>
            <a:ext cx="3200400" cy="1169551"/>
          </a:xfrm>
          <a:prstGeom prst="rect">
            <a:avLst/>
          </a:prstGeom>
          <a:noFill/>
          <a:ln w="9525">
            <a:noFill/>
            <a:miter lim="800000"/>
            <a:headEnd/>
            <a:tailEnd/>
          </a:ln>
        </p:spPr>
        <p:txBody>
          <a:bodyPr>
            <a:spAutoFit/>
          </a:bodyPr>
          <a:lstStyle/>
          <a:p>
            <a:pPr>
              <a:spcBef>
                <a:spcPts val="600"/>
              </a:spcBef>
            </a:pPr>
            <a:r>
              <a:rPr lang="en-US" sz="2000" i="1" dirty="0">
                <a:solidFill>
                  <a:srgbClr val="A50021"/>
                </a:solidFill>
              </a:rPr>
              <a:t>R</a:t>
            </a:r>
            <a:r>
              <a:rPr lang="tr-TR" sz="2000" i="1" dirty="0">
                <a:solidFill>
                  <a:srgbClr val="A50021"/>
                </a:solidFill>
              </a:rPr>
              <a:t> </a:t>
            </a:r>
            <a:r>
              <a:rPr lang="en-US" sz="2000" dirty="0">
                <a:solidFill>
                  <a:srgbClr val="A50021"/>
                </a:solidFill>
              </a:rPr>
              <a:t> </a:t>
            </a:r>
            <a:r>
              <a:rPr lang="tr-TR" sz="2000" dirty="0">
                <a:solidFill>
                  <a:srgbClr val="A50021"/>
                </a:solidFill>
              </a:rPr>
              <a:t> </a:t>
            </a:r>
            <a:r>
              <a:rPr lang="en-US" sz="2000" dirty="0">
                <a:solidFill>
                  <a:srgbClr val="A50021"/>
                </a:solidFill>
              </a:rPr>
              <a:t>gas constant</a:t>
            </a:r>
          </a:p>
          <a:p>
            <a:pPr>
              <a:spcBef>
                <a:spcPts val="600"/>
              </a:spcBef>
            </a:pPr>
            <a:r>
              <a:rPr lang="en-US" sz="2000" i="1" dirty="0">
                <a:solidFill>
                  <a:srgbClr val="A50021"/>
                </a:solidFill>
              </a:rPr>
              <a:t>M</a:t>
            </a:r>
            <a:r>
              <a:rPr lang="tr-TR" sz="2000" i="1" dirty="0">
                <a:solidFill>
                  <a:srgbClr val="A50021"/>
                </a:solidFill>
              </a:rPr>
              <a:t> </a:t>
            </a:r>
            <a:r>
              <a:rPr lang="en-US" sz="2000" dirty="0">
                <a:solidFill>
                  <a:srgbClr val="A50021"/>
                </a:solidFill>
              </a:rPr>
              <a:t> </a:t>
            </a:r>
            <a:r>
              <a:rPr lang="tr-TR" sz="2000" dirty="0">
                <a:solidFill>
                  <a:srgbClr val="A50021"/>
                </a:solidFill>
              </a:rPr>
              <a:t> </a:t>
            </a:r>
            <a:r>
              <a:rPr lang="en-US" sz="2000" dirty="0">
                <a:solidFill>
                  <a:srgbClr val="A50021"/>
                </a:solidFill>
              </a:rPr>
              <a:t>molar mass (kg/</a:t>
            </a:r>
            <a:r>
              <a:rPr lang="en-US" sz="2000" dirty="0" err="1">
                <a:solidFill>
                  <a:srgbClr val="A50021"/>
                </a:solidFill>
              </a:rPr>
              <a:t>kmol</a:t>
            </a:r>
            <a:r>
              <a:rPr lang="en-US" sz="2000" dirty="0">
                <a:solidFill>
                  <a:srgbClr val="A50021"/>
                </a:solidFill>
              </a:rPr>
              <a:t>)</a:t>
            </a:r>
          </a:p>
          <a:p>
            <a:pPr>
              <a:spcBef>
                <a:spcPts val="600"/>
              </a:spcBef>
            </a:pPr>
            <a:r>
              <a:rPr lang="en-US" sz="2000" i="1" dirty="0" err="1">
                <a:solidFill>
                  <a:srgbClr val="A50021"/>
                </a:solidFill>
              </a:rPr>
              <a:t>R</a:t>
            </a:r>
            <a:r>
              <a:rPr lang="en-US" sz="2000" i="1" baseline="-25000" dirty="0" err="1">
                <a:solidFill>
                  <a:srgbClr val="A50021"/>
                </a:solidFill>
              </a:rPr>
              <a:t>u</a:t>
            </a:r>
            <a:r>
              <a:rPr lang="tr-TR" sz="2000" i="1" dirty="0">
                <a:solidFill>
                  <a:srgbClr val="A50021"/>
                </a:solidFill>
              </a:rPr>
              <a:t> </a:t>
            </a:r>
            <a:r>
              <a:rPr lang="en-US" sz="2000" dirty="0">
                <a:solidFill>
                  <a:srgbClr val="A50021"/>
                </a:solidFill>
              </a:rPr>
              <a:t> </a:t>
            </a:r>
            <a:r>
              <a:rPr lang="tr-TR" sz="2000" dirty="0">
                <a:solidFill>
                  <a:srgbClr val="A50021"/>
                </a:solidFill>
              </a:rPr>
              <a:t>u</a:t>
            </a:r>
            <a:r>
              <a:rPr lang="en-US" sz="2000" dirty="0" err="1">
                <a:solidFill>
                  <a:srgbClr val="A50021"/>
                </a:solidFill>
              </a:rPr>
              <a:t>niversal</a:t>
            </a:r>
            <a:r>
              <a:rPr lang="en-US" sz="2000" dirty="0">
                <a:solidFill>
                  <a:srgbClr val="A50021"/>
                </a:solidFill>
              </a:rPr>
              <a:t> gas constant</a:t>
            </a:r>
          </a:p>
        </p:txBody>
      </p:sp>
      <p:sp>
        <p:nvSpPr>
          <p:cNvPr id="28680" name="Text Box 8"/>
          <p:cNvSpPr txBox="1">
            <a:spLocks noChangeArrowheads="1"/>
          </p:cNvSpPr>
          <p:nvPr/>
        </p:nvSpPr>
        <p:spPr bwMode="auto">
          <a:xfrm>
            <a:off x="1828800" y="3505200"/>
            <a:ext cx="2286000" cy="707886"/>
          </a:xfrm>
          <a:prstGeom prst="rect">
            <a:avLst/>
          </a:prstGeom>
          <a:noFill/>
          <a:ln w="9525">
            <a:noFill/>
            <a:miter lim="800000"/>
            <a:headEnd/>
            <a:tailEnd/>
          </a:ln>
        </p:spPr>
        <p:txBody>
          <a:bodyPr wrap="square">
            <a:spAutoFit/>
          </a:bodyPr>
          <a:lstStyle/>
          <a:p>
            <a:pPr>
              <a:spcBef>
                <a:spcPct val="50000"/>
              </a:spcBef>
            </a:pPr>
            <a:r>
              <a:rPr lang="en-US" sz="2000" b="1" dirty="0">
                <a:solidFill>
                  <a:srgbClr val="CC00CC"/>
                </a:solidFill>
              </a:rPr>
              <a:t>Ideal gas equation of state</a:t>
            </a:r>
          </a:p>
        </p:txBody>
      </p:sp>
      <p:pic>
        <p:nvPicPr>
          <p:cNvPr id="5124" name="Picture 4"/>
          <p:cNvPicPr>
            <a:picLocks noChangeAspect="1" noChangeArrowheads="1"/>
          </p:cNvPicPr>
          <p:nvPr/>
        </p:nvPicPr>
        <p:blipFill>
          <a:blip r:embed="rId2"/>
          <a:srcRect/>
          <a:stretch>
            <a:fillRect/>
          </a:stretch>
        </p:blipFill>
        <p:spPr bwMode="auto">
          <a:xfrm>
            <a:off x="361950" y="4191000"/>
            <a:ext cx="4210050" cy="762000"/>
          </a:xfrm>
          <a:prstGeom prst="rect">
            <a:avLst/>
          </a:prstGeom>
          <a:noFill/>
          <a:ln w="9525">
            <a:noFill/>
            <a:miter lim="800000"/>
            <a:headEnd/>
            <a:tailEnd/>
          </a:ln>
          <a:effectLst/>
        </p:spPr>
      </p:pic>
      <p:pic>
        <p:nvPicPr>
          <p:cNvPr id="5125" name="Picture 5"/>
          <p:cNvPicPr>
            <a:picLocks noChangeAspect="1" noChangeArrowheads="1"/>
          </p:cNvPicPr>
          <p:nvPr/>
        </p:nvPicPr>
        <p:blipFill>
          <a:blip r:embed="rId3"/>
          <a:srcRect/>
          <a:stretch>
            <a:fillRect/>
          </a:stretch>
        </p:blipFill>
        <p:spPr bwMode="auto">
          <a:xfrm>
            <a:off x="4953000" y="4191000"/>
            <a:ext cx="3400425" cy="2133600"/>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381000" y="2743200"/>
            <a:ext cx="1285875" cy="7143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a:srcRect/>
          <a:stretch>
            <a:fillRect/>
          </a:stretch>
        </p:blipFill>
        <p:spPr bwMode="auto">
          <a:xfrm>
            <a:off x="381000" y="3600450"/>
            <a:ext cx="1171575" cy="361950"/>
          </a:xfrm>
          <a:prstGeom prst="rect">
            <a:avLst/>
          </a:prstGeom>
          <a:noFill/>
          <a:ln w="9525">
            <a:noFill/>
            <a:miter lim="800000"/>
            <a:headEnd/>
            <a:tailEnd/>
          </a:ln>
          <a:effectLst/>
        </p:spPr>
      </p:pic>
    </p:spTree>
    <p:extLst>
      <p:ext uri="{BB962C8B-B14F-4D97-AF65-F5344CB8AC3E}">
        <p14:creationId xmlns:p14="http://schemas.microsoft.com/office/powerpoint/2010/main" val="4105915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lstStyle/>
          <a:p>
            <a:pPr>
              <a:defRPr/>
            </a:pPr>
            <a:fld id="{B6D0A003-0C32-4D96-8F23-C58B17E8A31E}" type="slidenum">
              <a:rPr lang="en-US" smtClean="0"/>
              <a:pPr>
                <a:defRPr/>
              </a:pPr>
              <a:t>44</a:t>
            </a:fld>
            <a:endParaRPr lang="en-US"/>
          </a:p>
        </p:txBody>
      </p:sp>
      <p:pic>
        <p:nvPicPr>
          <p:cNvPr id="6146" name="Picture 2"/>
          <p:cNvPicPr>
            <a:picLocks noChangeAspect="1" noChangeArrowheads="1"/>
          </p:cNvPicPr>
          <p:nvPr/>
        </p:nvPicPr>
        <p:blipFill>
          <a:blip r:embed="rId2"/>
          <a:srcRect/>
          <a:stretch>
            <a:fillRect/>
          </a:stretch>
        </p:blipFill>
        <p:spPr bwMode="auto">
          <a:xfrm>
            <a:off x="2362200" y="990600"/>
            <a:ext cx="4648200" cy="4514850"/>
          </a:xfrm>
          <a:prstGeom prst="rect">
            <a:avLst/>
          </a:prstGeom>
          <a:noFill/>
          <a:ln w="9525">
            <a:noFill/>
            <a:miter lim="800000"/>
            <a:headEnd/>
            <a:tailEnd/>
          </a:ln>
          <a:effectLst/>
        </p:spPr>
      </p:pic>
    </p:spTree>
    <p:extLst>
      <p:ext uri="{BB962C8B-B14F-4D97-AF65-F5344CB8AC3E}">
        <p14:creationId xmlns:p14="http://schemas.microsoft.com/office/powerpoint/2010/main" val="3079201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5 Slayt Numarası Yer Tutucusu"/>
          <p:cNvSpPr>
            <a:spLocks noGrp="1"/>
          </p:cNvSpPr>
          <p:nvPr>
            <p:ph type="sldNum" sz="quarter" idx="12"/>
          </p:nvPr>
        </p:nvSpPr>
        <p:spPr>
          <a:noFill/>
        </p:spPr>
        <p:txBody>
          <a:bodyPr/>
          <a:lstStyle/>
          <a:p>
            <a:fld id="{AA1558C0-0C18-42D8-B080-DEBF97AE5E60}" type="slidenum">
              <a:rPr lang="en-US" smtClean="0"/>
              <a:pPr/>
              <a:t>45</a:t>
            </a:fld>
            <a:endParaRPr lang="en-US"/>
          </a:p>
        </p:txBody>
      </p:sp>
      <p:sp>
        <p:nvSpPr>
          <p:cNvPr id="29702" name="Text Box 11"/>
          <p:cNvSpPr txBox="1">
            <a:spLocks noChangeArrowheads="1"/>
          </p:cNvSpPr>
          <p:nvPr/>
        </p:nvSpPr>
        <p:spPr bwMode="auto">
          <a:xfrm>
            <a:off x="152400" y="228600"/>
            <a:ext cx="4572000" cy="400110"/>
          </a:xfrm>
          <a:prstGeom prst="rect">
            <a:avLst/>
          </a:prstGeom>
          <a:noFill/>
          <a:ln w="9525">
            <a:noFill/>
            <a:miter lim="800000"/>
            <a:headEnd/>
            <a:tailEnd/>
          </a:ln>
        </p:spPr>
        <p:txBody>
          <a:bodyPr wrap="square">
            <a:spAutoFit/>
          </a:bodyPr>
          <a:lstStyle/>
          <a:p>
            <a:r>
              <a:rPr lang="en-US" sz="2000" dirty="0"/>
              <a:t>Mass = Molar mass </a:t>
            </a:r>
            <a:r>
              <a:rPr lang="en-US" sz="2000" dirty="0">
                <a:sym typeface="Symbol" pitchFamily="18" charset="2"/>
              </a:rPr>
              <a:t> Mole number</a:t>
            </a:r>
            <a:endParaRPr lang="en-US" sz="2000" dirty="0"/>
          </a:p>
        </p:txBody>
      </p:sp>
      <p:sp>
        <p:nvSpPr>
          <p:cNvPr id="29703" name="Text Box 12"/>
          <p:cNvSpPr txBox="1">
            <a:spLocks noChangeArrowheads="1"/>
          </p:cNvSpPr>
          <p:nvPr/>
        </p:nvSpPr>
        <p:spPr bwMode="auto">
          <a:xfrm>
            <a:off x="152400" y="1273314"/>
            <a:ext cx="3200400" cy="707886"/>
          </a:xfrm>
          <a:prstGeom prst="rect">
            <a:avLst/>
          </a:prstGeom>
          <a:noFill/>
          <a:ln w="9525">
            <a:noFill/>
            <a:miter lim="800000"/>
            <a:headEnd/>
            <a:tailEnd/>
          </a:ln>
        </p:spPr>
        <p:txBody>
          <a:bodyPr wrap="square">
            <a:spAutoFit/>
          </a:bodyPr>
          <a:lstStyle/>
          <a:p>
            <a:pPr>
              <a:spcBef>
                <a:spcPct val="50000"/>
              </a:spcBef>
            </a:pPr>
            <a:r>
              <a:rPr lang="en-US" sz="2000" dirty="0"/>
              <a:t>Various expressions of ideal gas equation</a:t>
            </a:r>
          </a:p>
        </p:txBody>
      </p:sp>
      <p:sp>
        <p:nvSpPr>
          <p:cNvPr id="29704" name="Text Box 13"/>
          <p:cNvSpPr txBox="1">
            <a:spLocks noChangeArrowheads="1"/>
          </p:cNvSpPr>
          <p:nvPr/>
        </p:nvSpPr>
        <p:spPr bwMode="auto">
          <a:xfrm>
            <a:off x="1905000" y="3733800"/>
            <a:ext cx="2286000" cy="1015663"/>
          </a:xfrm>
          <a:prstGeom prst="rect">
            <a:avLst/>
          </a:prstGeom>
          <a:noFill/>
          <a:ln w="9525">
            <a:noFill/>
            <a:miter lim="800000"/>
            <a:headEnd/>
            <a:tailEnd/>
          </a:ln>
        </p:spPr>
        <p:txBody>
          <a:bodyPr wrap="square">
            <a:spAutoFit/>
          </a:bodyPr>
          <a:lstStyle/>
          <a:p>
            <a:pPr>
              <a:spcBef>
                <a:spcPct val="50000"/>
              </a:spcBef>
            </a:pPr>
            <a:r>
              <a:rPr lang="en-US" sz="2000" dirty="0"/>
              <a:t>Ideal gas equation at two states for a fixed mass</a:t>
            </a:r>
          </a:p>
        </p:txBody>
      </p:sp>
      <p:sp>
        <p:nvSpPr>
          <p:cNvPr id="29705" name="Text Box 14"/>
          <p:cNvSpPr txBox="1">
            <a:spLocks noChangeArrowheads="1"/>
          </p:cNvSpPr>
          <p:nvPr/>
        </p:nvSpPr>
        <p:spPr bwMode="auto">
          <a:xfrm>
            <a:off x="152400" y="4851737"/>
            <a:ext cx="3733800" cy="1015663"/>
          </a:xfrm>
          <a:prstGeom prst="rect">
            <a:avLst/>
          </a:prstGeom>
          <a:noFill/>
          <a:ln w="9525">
            <a:noFill/>
            <a:miter lim="800000"/>
            <a:headEnd/>
            <a:tailEnd/>
          </a:ln>
        </p:spPr>
        <p:txBody>
          <a:bodyPr>
            <a:spAutoFit/>
          </a:bodyPr>
          <a:lstStyle/>
          <a:p>
            <a:pPr>
              <a:spcBef>
                <a:spcPct val="50000"/>
              </a:spcBef>
            </a:pPr>
            <a:r>
              <a:rPr lang="en-US" sz="2000" dirty="0">
                <a:solidFill>
                  <a:srgbClr val="C00000"/>
                </a:solidFill>
              </a:rPr>
              <a:t>Real gases behave as an ideal gas at low densities (i.e., low pressure, high temperature).</a:t>
            </a:r>
          </a:p>
        </p:txBody>
      </p:sp>
      <p:pic>
        <p:nvPicPr>
          <p:cNvPr id="7170" name="Picture 2"/>
          <p:cNvPicPr>
            <a:picLocks noChangeAspect="1" noChangeArrowheads="1"/>
          </p:cNvPicPr>
          <p:nvPr/>
        </p:nvPicPr>
        <p:blipFill>
          <a:blip r:embed="rId2"/>
          <a:srcRect/>
          <a:stretch>
            <a:fillRect/>
          </a:stretch>
        </p:blipFill>
        <p:spPr bwMode="auto">
          <a:xfrm>
            <a:off x="247650" y="638175"/>
            <a:ext cx="2038350" cy="4286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228600" y="1981200"/>
            <a:ext cx="4295775" cy="16859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a:srcRect/>
          <a:stretch>
            <a:fillRect/>
          </a:stretch>
        </p:blipFill>
        <p:spPr bwMode="auto">
          <a:xfrm>
            <a:off x="228600" y="3810000"/>
            <a:ext cx="1619250" cy="800100"/>
          </a:xfrm>
          <a:prstGeom prst="rect">
            <a:avLst/>
          </a:prstGeom>
          <a:noFill/>
          <a:ln w="9525">
            <a:noFill/>
            <a:miter lim="800000"/>
            <a:headEnd/>
            <a:tailEnd/>
          </a:ln>
          <a:effectLst/>
        </p:spPr>
      </p:pic>
      <p:pic>
        <p:nvPicPr>
          <p:cNvPr id="2052" name="Picture 4"/>
          <p:cNvPicPr>
            <a:picLocks noChangeAspect="1" noChangeArrowheads="1"/>
          </p:cNvPicPr>
          <p:nvPr/>
        </p:nvPicPr>
        <p:blipFill>
          <a:blip r:embed="rId5"/>
          <a:srcRect/>
          <a:stretch>
            <a:fillRect/>
          </a:stretch>
        </p:blipFill>
        <p:spPr bwMode="auto">
          <a:xfrm>
            <a:off x="4772025" y="304800"/>
            <a:ext cx="4143375" cy="6086475"/>
          </a:xfrm>
          <a:prstGeom prst="rect">
            <a:avLst/>
          </a:prstGeom>
          <a:noFill/>
          <a:ln w="9525">
            <a:noFill/>
            <a:miter lim="800000"/>
            <a:headEnd/>
            <a:tailEnd/>
          </a:ln>
          <a:effectLst/>
        </p:spPr>
      </p:pic>
    </p:spTree>
    <p:extLst>
      <p:ext uri="{BB962C8B-B14F-4D97-AF65-F5344CB8AC3E}">
        <p14:creationId xmlns:p14="http://schemas.microsoft.com/office/powerpoint/2010/main" val="243449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5 Slayt Numarası Yer Tutucusu"/>
          <p:cNvSpPr>
            <a:spLocks noGrp="1"/>
          </p:cNvSpPr>
          <p:nvPr>
            <p:ph type="sldNum" sz="quarter" idx="12"/>
          </p:nvPr>
        </p:nvSpPr>
        <p:spPr>
          <a:noFill/>
        </p:spPr>
        <p:txBody>
          <a:bodyPr/>
          <a:lstStyle/>
          <a:p>
            <a:fld id="{C643B988-319E-40CB-AA99-09E8911C8A9B}" type="slidenum">
              <a:rPr lang="en-US" smtClean="0"/>
              <a:pPr/>
              <a:t>5</a:t>
            </a:fld>
            <a:endParaRPr lang="en-US"/>
          </a:p>
        </p:txBody>
      </p:sp>
      <p:sp>
        <p:nvSpPr>
          <p:cNvPr id="6147" name="Rectangle 2"/>
          <p:cNvSpPr>
            <a:spLocks noGrp="1" noChangeArrowheads="1"/>
          </p:cNvSpPr>
          <p:nvPr>
            <p:ph type="title"/>
          </p:nvPr>
        </p:nvSpPr>
        <p:spPr>
          <a:xfrm>
            <a:off x="457200" y="228600"/>
            <a:ext cx="5486400" cy="944562"/>
          </a:xfrm>
          <a:solidFill>
            <a:srgbClr val="92D050"/>
          </a:solidFill>
        </p:spPr>
        <p:txBody>
          <a:bodyPr/>
          <a:lstStyle/>
          <a:p>
            <a:pPr eaLnBrk="1" hangingPunct="1"/>
            <a:r>
              <a:rPr lang="en-US" sz="2800" dirty="0">
                <a:solidFill>
                  <a:srgbClr val="C00000"/>
                </a:solidFill>
              </a:rPr>
              <a:t>PHASE-CHANGE PROCESSES OF PURE SUBSTANCES</a:t>
            </a:r>
            <a:endParaRPr lang="en-US" sz="2800" b="0" dirty="0">
              <a:solidFill>
                <a:srgbClr val="C00000"/>
              </a:solidFill>
            </a:endParaRPr>
          </a:p>
        </p:txBody>
      </p:sp>
      <p:sp>
        <p:nvSpPr>
          <p:cNvPr id="6151" name="16 Dikdörtgen"/>
          <p:cNvSpPr>
            <a:spLocks noChangeArrowheads="1"/>
          </p:cNvSpPr>
          <p:nvPr/>
        </p:nvSpPr>
        <p:spPr bwMode="auto">
          <a:xfrm>
            <a:off x="381000" y="1601450"/>
            <a:ext cx="3276600" cy="1446550"/>
          </a:xfrm>
          <a:prstGeom prst="rect">
            <a:avLst/>
          </a:prstGeom>
          <a:noFill/>
          <a:ln w="9525">
            <a:noFill/>
            <a:miter lim="800000"/>
            <a:headEnd/>
            <a:tailEnd/>
          </a:ln>
        </p:spPr>
        <p:txBody>
          <a:bodyPr wrap="square">
            <a:spAutoFit/>
          </a:bodyPr>
          <a:lstStyle/>
          <a:p>
            <a:r>
              <a:rPr lang="en-US" sz="2200" b="1" dirty="0">
                <a:solidFill>
                  <a:srgbClr val="CC00CC"/>
                </a:solidFill>
              </a:rPr>
              <a:t>Compressed liquid (</a:t>
            </a:r>
            <a:r>
              <a:rPr lang="en-US" sz="2200" b="1" dirty="0" err="1">
                <a:solidFill>
                  <a:srgbClr val="CC00CC"/>
                </a:solidFill>
              </a:rPr>
              <a:t>subcooled</a:t>
            </a:r>
            <a:r>
              <a:rPr lang="en-US" sz="2200" b="1" dirty="0">
                <a:solidFill>
                  <a:srgbClr val="CC00CC"/>
                </a:solidFill>
              </a:rPr>
              <a:t> liquid)</a:t>
            </a:r>
            <a:r>
              <a:rPr lang="en-US" sz="2200" dirty="0">
                <a:solidFill>
                  <a:srgbClr val="CC00CC"/>
                </a:solidFill>
              </a:rPr>
              <a:t>:</a:t>
            </a:r>
            <a:r>
              <a:rPr lang="en-US" sz="2200" dirty="0"/>
              <a:t> </a:t>
            </a:r>
            <a:endParaRPr lang="tr-TR" sz="2200" dirty="0"/>
          </a:p>
          <a:p>
            <a:r>
              <a:rPr lang="en-US" sz="2200" dirty="0"/>
              <a:t>A substance that it is </a:t>
            </a:r>
            <a:r>
              <a:rPr lang="en-US" sz="2200" i="1" dirty="0"/>
              <a:t>not about to vaporize</a:t>
            </a:r>
            <a:endParaRPr lang="tr-TR" sz="2200" dirty="0"/>
          </a:p>
        </p:txBody>
      </p:sp>
      <p:pic>
        <p:nvPicPr>
          <p:cNvPr id="1026" name="Picture 2"/>
          <p:cNvPicPr>
            <a:picLocks noChangeAspect="1" noChangeArrowheads="1"/>
          </p:cNvPicPr>
          <p:nvPr/>
        </p:nvPicPr>
        <p:blipFill>
          <a:blip r:embed="rId2"/>
          <a:srcRect/>
          <a:stretch>
            <a:fillRect/>
          </a:stretch>
        </p:blipFill>
        <p:spPr bwMode="auto">
          <a:xfrm>
            <a:off x="4124325" y="1371600"/>
            <a:ext cx="4638675" cy="5276850"/>
          </a:xfrm>
          <a:prstGeom prst="rect">
            <a:avLst/>
          </a:prstGeom>
          <a:noFill/>
          <a:ln w="9525">
            <a:noFill/>
            <a:miter lim="800000"/>
            <a:headEnd/>
            <a:tailEnd/>
          </a:ln>
          <a:effectLst/>
        </p:spPr>
      </p:pic>
    </p:spTree>
    <p:extLst>
      <p:ext uri="{BB962C8B-B14F-4D97-AF65-F5344CB8AC3E}">
        <p14:creationId xmlns:p14="http://schemas.microsoft.com/office/powerpoint/2010/main" val="2665370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5 Slayt Numarası Yer Tutucusu"/>
          <p:cNvSpPr>
            <a:spLocks noGrp="1"/>
          </p:cNvSpPr>
          <p:nvPr>
            <p:ph type="sldNum" sz="quarter" idx="12"/>
          </p:nvPr>
        </p:nvSpPr>
        <p:spPr>
          <a:noFill/>
        </p:spPr>
        <p:txBody>
          <a:bodyPr/>
          <a:lstStyle/>
          <a:p>
            <a:fld id="{C643B988-319E-40CB-AA99-09E8911C8A9B}" type="slidenum">
              <a:rPr lang="en-US" smtClean="0"/>
              <a:pPr/>
              <a:t>6</a:t>
            </a:fld>
            <a:endParaRPr lang="en-US"/>
          </a:p>
        </p:txBody>
      </p:sp>
      <p:sp>
        <p:nvSpPr>
          <p:cNvPr id="6150" name="15 Dikdörtgen"/>
          <p:cNvSpPr>
            <a:spLocks noChangeArrowheads="1"/>
          </p:cNvSpPr>
          <p:nvPr/>
        </p:nvSpPr>
        <p:spPr bwMode="auto">
          <a:xfrm>
            <a:off x="533400" y="762000"/>
            <a:ext cx="2590800" cy="1107996"/>
          </a:xfrm>
          <a:prstGeom prst="rect">
            <a:avLst/>
          </a:prstGeom>
          <a:noFill/>
          <a:ln w="9525">
            <a:noFill/>
            <a:miter lim="800000"/>
            <a:headEnd/>
            <a:tailEnd/>
          </a:ln>
        </p:spPr>
        <p:txBody>
          <a:bodyPr wrap="square">
            <a:spAutoFit/>
          </a:bodyPr>
          <a:lstStyle/>
          <a:p>
            <a:r>
              <a:rPr lang="en-US" sz="2200" b="1" dirty="0">
                <a:solidFill>
                  <a:srgbClr val="CC00CC"/>
                </a:solidFill>
              </a:rPr>
              <a:t>Saturated liquid</a:t>
            </a:r>
            <a:r>
              <a:rPr lang="en-US" sz="2200" dirty="0"/>
              <a:t>: A liquid that is </a:t>
            </a:r>
            <a:r>
              <a:rPr lang="en-US" sz="2200" i="1" dirty="0"/>
              <a:t>about to vaporize</a:t>
            </a:r>
            <a:endParaRPr lang="tr-TR" sz="2200" dirty="0"/>
          </a:p>
        </p:txBody>
      </p:sp>
      <p:pic>
        <p:nvPicPr>
          <p:cNvPr id="2050" name="Picture 2"/>
          <p:cNvPicPr>
            <a:picLocks noChangeAspect="1" noChangeArrowheads="1"/>
          </p:cNvPicPr>
          <p:nvPr/>
        </p:nvPicPr>
        <p:blipFill>
          <a:blip r:embed="rId2"/>
          <a:srcRect/>
          <a:stretch>
            <a:fillRect/>
          </a:stretch>
        </p:blipFill>
        <p:spPr bwMode="auto">
          <a:xfrm>
            <a:off x="3352800" y="838200"/>
            <a:ext cx="4381500" cy="5619750"/>
          </a:xfrm>
          <a:prstGeom prst="rect">
            <a:avLst/>
          </a:prstGeom>
          <a:noFill/>
          <a:ln w="9525">
            <a:noFill/>
            <a:miter lim="800000"/>
            <a:headEnd/>
            <a:tailEnd/>
          </a:ln>
          <a:effectLst/>
        </p:spPr>
      </p:pic>
    </p:spTree>
    <p:extLst>
      <p:ext uri="{BB962C8B-B14F-4D97-AF65-F5344CB8AC3E}">
        <p14:creationId xmlns:p14="http://schemas.microsoft.com/office/powerpoint/2010/main" val="642132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5 Slayt Numarası Yer Tutucusu"/>
          <p:cNvSpPr>
            <a:spLocks noGrp="1"/>
          </p:cNvSpPr>
          <p:nvPr>
            <p:ph type="sldNum" sz="quarter" idx="12"/>
          </p:nvPr>
        </p:nvSpPr>
        <p:spPr>
          <a:noFill/>
        </p:spPr>
        <p:txBody>
          <a:bodyPr/>
          <a:lstStyle/>
          <a:p>
            <a:fld id="{70843350-C6A0-49F8-A047-597C86009D41}" type="slidenum">
              <a:rPr lang="en-US" smtClean="0"/>
              <a:pPr/>
              <a:t>7</a:t>
            </a:fld>
            <a:endParaRPr lang="en-US" dirty="0"/>
          </a:p>
        </p:txBody>
      </p:sp>
      <p:sp>
        <p:nvSpPr>
          <p:cNvPr id="7171" name="Rectangle 3"/>
          <p:cNvSpPr>
            <a:spLocks noGrp="1" noChangeArrowheads="1"/>
          </p:cNvSpPr>
          <p:nvPr>
            <p:ph type="body" idx="1"/>
          </p:nvPr>
        </p:nvSpPr>
        <p:spPr>
          <a:xfrm>
            <a:off x="228600" y="609600"/>
            <a:ext cx="3886200" cy="1600200"/>
          </a:xfrm>
        </p:spPr>
        <p:txBody>
          <a:bodyPr/>
          <a:lstStyle/>
          <a:p>
            <a:pPr marL="0" eaLnBrk="1" hangingPunct="1">
              <a:lnSpc>
                <a:spcPct val="90000"/>
              </a:lnSpc>
              <a:spcBef>
                <a:spcPct val="10000"/>
              </a:spcBef>
              <a:spcAft>
                <a:spcPct val="10000"/>
              </a:spcAft>
              <a:buNone/>
            </a:pPr>
            <a:r>
              <a:rPr lang="en-US" sz="2200" b="1" dirty="0">
                <a:solidFill>
                  <a:srgbClr val="CC00CC"/>
                </a:solidFill>
              </a:rPr>
              <a:t>Saturated liquid–vapor mixture</a:t>
            </a:r>
            <a:r>
              <a:rPr lang="en-US" sz="2200" dirty="0"/>
              <a:t>:</a:t>
            </a:r>
            <a:r>
              <a:rPr lang="en-US" sz="2200" b="1" dirty="0"/>
              <a:t> </a:t>
            </a:r>
            <a:r>
              <a:rPr lang="en-US" sz="2200" dirty="0"/>
              <a:t>The state at which the </a:t>
            </a:r>
            <a:r>
              <a:rPr lang="en-US" sz="2200" i="1" dirty="0"/>
              <a:t>liquid and vapor phases coexist </a:t>
            </a:r>
            <a:r>
              <a:rPr lang="en-US" sz="2200" dirty="0"/>
              <a:t>in equilibrium.</a:t>
            </a:r>
          </a:p>
        </p:txBody>
      </p:sp>
      <p:pic>
        <p:nvPicPr>
          <p:cNvPr id="3074" name="Picture 2"/>
          <p:cNvPicPr>
            <a:picLocks noChangeAspect="1" noChangeArrowheads="1"/>
          </p:cNvPicPr>
          <p:nvPr/>
        </p:nvPicPr>
        <p:blipFill>
          <a:blip r:embed="rId2"/>
          <a:srcRect/>
          <a:stretch>
            <a:fillRect/>
          </a:stretch>
        </p:blipFill>
        <p:spPr bwMode="auto">
          <a:xfrm>
            <a:off x="4114800" y="609600"/>
            <a:ext cx="4676775" cy="5600700"/>
          </a:xfrm>
          <a:prstGeom prst="rect">
            <a:avLst/>
          </a:prstGeom>
          <a:noFill/>
          <a:ln w="9525">
            <a:noFill/>
            <a:miter lim="800000"/>
            <a:headEnd/>
            <a:tailEnd/>
          </a:ln>
          <a:effectLst/>
        </p:spPr>
      </p:pic>
    </p:spTree>
    <p:extLst>
      <p:ext uri="{BB962C8B-B14F-4D97-AF65-F5344CB8AC3E}">
        <p14:creationId xmlns:p14="http://schemas.microsoft.com/office/powerpoint/2010/main" val="3719091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5 Slayt Numarası Yer Tutucusu"/>
          <p:cNvSpPr>
            <a:spLocks noGrp="1"/>
          </p:cNvSpPr>
          <p:nvPr>
            <p:ph type="sldNum" sz="quarter" idx="12"/>
          </p:nvPr>
        </p:nvSpPr>
        <p:spPr>
          <a:noFill/>
        </p:spPr>
        <p:txBody>
          <a:bodyPr/>
          <a:lstStyle/>
          <a:p>
            <a:fld id="{70843350-C6A0-49F8-A047-597C86009D41}" type="slidenum">
              <a:rPr lang="en-US" smtClean="0"/>
              <a:pPr/>
              <a:t>8</a:t>
            </a:fld>
            <a:endParaRPr lang="en-US" dirty="0"/>
          </a:p>
        </p:txBody>
      </p:sp>
      <p:sp>
        <p:nvSpPr>
          <p:cNvPr id="11" name="Rectangle 3"/>
          <p:cNvSpPr txBox="1">
            <a:spLocks noChangeArrowheads="1"/>
          </p:cNvSpPr>
          <p:nvPr/>
        </p:nvSpPr>
        <p:spPr bwMode="auto">
          <a:xfrm>
            <a:off x="533400" y="381000"/>
            <a:ext cx="3657600" cy="91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342900" algn="l" defTabSz="914400" rtl="0" eaLnBrk="1" fontAlgn="base" latinLnBrk="0" hangingPunct="1">
              <a:lnSpc>
                <a:spcPct val="90000"/>
              </a:lnSpc>
              <a:spcBef>
                <a:spcPct val="10000"/>
              </a:spcBef>
              <a:spcAft>
                <a:spcPct val="10000"/>
              </a:spcAft>
              <a:buClr>
                <a:srgbClr val="FF0000"/>
              </a:buClr>
              <a:buSzTx/>
              <a:buFontTx/>
              <a:buNone/>
              <a:tabLst/>
              <a:defRPr/>
            </a:pPr>
            <a:r>
              <a:rPr kumimoji="0" lang="en-US" sz="2200" b="1" i="0" u="none" strike="noStrike" kern="0" cap="none" spc="0" normalizeH="0" baseline="0" noProof="0" dirty="0">
                <a:ln>
                  <a:noFill/>
                </a:ln>
                <a:solidFill>
                  <a:srgbClr val="CC00CC"/>
                </a:solidFill>
                <a:effectLst/>
                <a:uLnTx/>
                <a:uFillTx/>
                <a:latin typeface="+mn-lt"/>
                <a:ea typeface="+mn-ea"/>
                <a:cs typeface="+mn-cs"/>
              </a:rPr>
              <a:t>Saturated vapor</a:t>
            </a:r>
            <a:r>
              <a:rPr kumimoji="0" lang="en-US" sz="2200" b="0" i="0" u="none" strike="noStrike" kern="0" cap="none" spc="0" normalizeH="0" baseline="0" noProof="0" dirty="0">
                <a:ln>
                  <a:noFill/>
                </a:ln>
                <a:solidFill>
                  <a:schemeClr val="tx1"/>
                </a:solidFill>
                <a:effectLst/>
                <a:uLnTx/>
                <a:uFillTx/>
                <a:latin typeface="+mn-lt"/>
                <a:ea typeface="+mn-ea"/>
                <a:cs typeface="+mn-cs"/>
              </a:rPr>
              <a:t>: A vapor that is </a:t>
            </a:r>
            <a:r>
              <a:rPr kumimoji="0" lang="en-US" sz="2200" b="0" i="1" u="none" strike="noStrike" kern="0" cap="none" spc="0" normalizeH="0" baseline="0" noProof="0" dirty="0">
                <a:ln>
                  <a:noFill/>
                </a:ln>
                <a:solidFill>
                  <a:schemeClr val="tx1"/>
                </a:solidFill>
                <a:effectLst/>
                <a:uLnTx/>
                <a:uFillTx/>
                <a:latin typeface="+mn-lt"/>
                <a:ea typeface="+mn-ea"/>
                <a:cs typeface="+mn-cs"/>
              </a:rPr>
              <a:t>about to condense.</a:t>
            </a:r>
            <a:endParaRPr kumimoji="0" lang="en-US" sz="2200" b="0" i="0" u="none" strike="noStrike" kern="0" cap="none" spc="0" normalizeH="0" baseline="0" noProof="0" dirty="0">
              <a:ln>
                <a:noFill/>
              </a:ln>
              <a:solidFill>
                <a:schemeClr val="tx1"/>
              </a:solidFill>
              <a:effectLst/>
              <a:uLnTx/>
              <a:uFillTx/>
              <a:latin typeface="+mn-lt"/>
              <a:ea typeface="+mn-ea"/>
              <a:cs typeface="+mn-cs"/>
            </a:endParaRPr>
          </a:p>
        </p:txBody>
      </p:sp>
      <p:pic>
        <p:nvPicPr>
          <p:cNvPr id="4098" name="Picture 2"/>
          <p:cNvPicPr>
            <a:picLocks noChangeAspect="1" noChangeArrowheads="1"/>
          </p:cNvPicPr>
          <p:nvPr/>
        </p:nvPicPr>
        <p:blipFill>
          <a:blip r:embed="rId2"/>
          <a:srcRect/>
          <a:stretch>
            <a:fillRect/>
          </a:stretch>
        </p:blipFill>
        <p:spPr bwMode="auto">
          <a:xfrm>
            <a:off x="4314825" y="381000"/>
            <a:ext cx="4219575" cy="5962650"/>
          </a:xfrm>
          <a:prstGeom prst="rect">
            <a:avLst/>
          </a:prstGeom>
          <a:noFill/>
          <a:ln w="9525">
            <a:noFill/>
            <a:miter lim="800000"/>
            <a:headEnd/>
            <a:tailEnd/>
          </a:ln>
          <a:effectLst/>
        </p:spPr>
      </p:pic>
    </p:spTree>
    <p:extLst>
      <p:ext uri="{BB962C8B-B14F-4D97-AF65-F5344CB8AC3E}">
        <p14:creationId xmlns:p14="http://schemas.microsoft.com/office/powerpoint/2010/main" val="1239922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5 Slayt Numarası Yer Tutucusu"/>
          <p:cNvSpPr>
            <a:spLocks noGrp="1"/>
          </p:cNvSpPr>
          <p:nvPr>
            <p:ph type="sldNum" sz="quarter" idx="12"/>
          </p:nvPr>
        </p:nvSpPr>
        <p:spPr>
          <a:noFill/>
        </p:spPr>
        <p:txBody>
          <a:bodyPr/>
          <a:lstStyle/>
          <a:p>
            <a:fld id="{70843350-C6A0-49F8-A047-597C86009D41}" type="slidenum">
              <a:rPr lang="en-US" smtClean="0"/>
              <a:pPr/>
              <a:t>9</a:t>
            </a:fld>
            <a:endParaRPr lang="en-US" dirty="0"/>
          </a:p>
        </p:txBody>
      </p:sp>
      <p:sp>
        <p:nvSpPr>
          <p:cNvPr id="11" name="Rectangle 3"/>
          <p:cNvSpPr txBox="1">
            <a:spLocks noChangeArrowheads="1"/>
          </p:cNvSpPr>
          <p:nvPr/>
        </p:nvSpPr>
        <p:spPr bwMode="auto">
          <a:xfrm>
            <a:off x="533400" y="533400"/>
            <a:ext cx="3124200" cy="152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342900" algn="l" defTabSz="914400" rtl="0" eaLnBrk="1" fontAlgn="base" latinLnBrk="0" hangingPunct="1">
              <a:lnSpc>
                <a:spcPct val="90000"/>
              </a:lnSpc>
              <a:spcBef>
                <a:spcPct val="10000"/>
              </a:spcBef>
              <a:spcAft>
                <a:spcPct val="10000"/>
              </a:spcAft>
              <a:buClr>
                <a:srgbClr val="FF0000"/>
              </a:buClr>
              <a:buSzTx/>
              <a:buFontTx/>
              <a:buNone/>
              <a:tabLst/>
              <a:defRPr/>
            </a:pPr>
            <a:r>
              <a:rPr kumimoji="0" lang="en-US" sz="2200" b="1" i="0" u="none" strike="noStrike" kern="0" cap="none" spc="0" normalizeH="0" baseline="0" noProof="0" dirty="0">
                <a:ln>
                  <a:noFill/>
                </a:ln>
                <a:solidFill>
                  <a:srgbClr val="CC00CC"/>
                </a:solidFill>
                <a:effectLst/>
                <a:uLnTx/>
                <a:uFillTx/>
                <a:latin typeface="+mn-lt"/>
                <a:ea typeface="+mn-ea"/>
                <a:cs typeface="+mn-cs"/>
              </a:rPr>
              <a:t>Superheated vapor</a:t>
            </a:r>
            <a:r>
              <a:rPr kumimoji="0" lang="en-US" sz="2200" b="0" i="0" u="none" strike="noStrike" kern="0" cap="none" spc="0" normalizeH="0" baseline="0" noProof="0" dirty="0">
                <a:ln>
                  <a:noFill/>
                </a:ln>
                <a:solidFill>
                  <a:schemeClr val="tx1"/>
                </a:solidFill>
                <a:effectLst/>
                <a:uLnTx/>
                <a:uFillTx/>
                <a:latin typeface="+mn-lt"/>
                <a:ea typeface="+mn-ea"/>
                <a:cs typeface="+mn-cs"/>
              </a:rPr>
              <a:t>: A vapor that is </a:t>
            </a:r>
            <a:r>
              <a:rPr kumimoji="0" lang="en-US" sz="2200" b="0" i="1" u="none" strike="noStrike" kern="0" cap="none" spc="0" normalizeH="0" baseline="0" noProof="0" dirty="0">
                <a:ln>
                  <a:noFill/>
                </a:ln>
                <a:solidFill>
                  <a:schemeClr val="tx1"/>
                </a:solidFill>
                <a:effectLst/>
                <a:uLnTx/>
                <a:uFillTx/>
                <a:latin typeface="+mn-lt"/>
                <a:ea typeface="+mn-ea"/>
                <a:cs typeface="+mn-cs"/>
              </a:rPr>
              <a:t>not about to condense </a:t>
            </a:r>
            <a:r>
              <a:rPr kumimoji="0" lang="en-US" sz="2200" b="0" i="0" u="none" strike="noStrike" kern="0" cap="none" spc="0" normalizeH="0" baseline="0" noProof="0" dirty="0">
                <a:ln>
                  <a:noFill/>
                </a:ln>
                <a:solidFill>
                  <a:schemeClr val="tx1"/>
                </a:solidFill>
                <a:effectLst/>
                <a:uLnTx/>
                <a:uFillTx/>
                <a:latin typeface="+mn-lt"/>
                <a:ea typeface="+mn-ea"/>
                <a:cs typeface="+mn-cs"/>
              </a:rPr>
              <a:t>(i.e., not a saturated vapor).</a:t>
            </a:r>
          </a:p>
        </p:txBody>
      </p:sp>
      <p:pic>
        <p:nvPicPr>
          <p:cNvPr id="5122" name="Picture 2"/>
          <p:cNvPicPr>
            <a:picLocks noChangeAspect="1" noChangeArrowheads="1"/>
          </p:cNvPicPr>
          <p:nvPr/>
        </p:nvPicPr>
        <p:blipFill>
          <a:blip r:embed="rId2"/>
          <a:srcRect/>
          <a:stretch>
            <a:fillRect/>
          </a:stretch>
        </p:blipFill>
        <p:spPr bwMode="auto">
          <a:xfrm>
            <a:off x="3810000" y="609600"/>
            <a:ext cx="4600575" cy="5657850"/>
          </a:xfrm>
          <a:prstGeom prst="rect">
            <a:avLst/>
          </a:prstGeom>
          <a:noFill/>
          <a:ln w="9525">
            <a:noFill/>
            <a:miter lim="800000"/>
            <a:headEnd/>
            <a:tailEnd/>
          </a:ln>
          <a:effectLst/>
        </p:spPr>
      </p:pic>
    </p:spTree>
    <p:extLst>
      <p:ext uri="{BB962C8B-B14F-4D97-AF65-F5344CB8AC3E}">
        <p14:creationId xmlns:p14="http://schemas.microsoft.com/office/powerpoint/2010/main" val="2082788221"/>
      </p:ext>
    </p:extLst>
  </p:cSld>
  <p:clrMapOvr>
    <a:masterClrMapping/>
  </p:clrMapOvr>
</p:sld>
</file>

<file path=ppt/theme/theme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 4x3 CORP PPT Template_Compressed.potx_V8-FNL_MAR-1-2019</Template>
  <TotalTime>4625</TotalTime>
  <Words>1436</Words>
  <Application>Microsoft Office PowerPoint</Application>
  <PresentationFormat>On-screen Show (4:3)</PresentationFormat>
  <Paragraphs>150</Paragraphs>
  <Slides>45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45</vt:i4>
      </vt:variant>
    </vt:vector>
  </HeadingPairs>
  <TitlesOfParts>
    <vt:vector size="48" baseType="lpstr">
      <vt:lpstr>Arial</vt:lpstr>
      <vt:lpstr>Calibri</vt:lpstr>
      <vt:lpstr>Office Theme</vt:lpstr>
      <vt:lpstr>CHAPTER 3  PROPERTIES OF PURE SUBSTANCES</vt:lpstr>
      <vt:lpstr>PowerPoint Presentation</vt:lpstr>
      <vt:lpstr>PURE SUBSTANCE</vt:lpstr>
      <vt:lpstr>PHASES OF A PURE SUBSTANCE</vt:lpstr>
      <vt:lpstr>PHASE-CHANGE PROCESSES OF PURE SUBSTANCES</vt:lpstr>
      <vt:lpstr>PowerPoint Presentation</vt:lpstr>
      <vt:lpstr>PowerPoint Presentation</vt:lpstr>
      <vt:lpstr>PowerPoint Presentation</vt:lpstr>
      <vt:lpstr>PowerPoint Presentation</vt:lpstr>
      <vt:lpstr>PowerPoint Presentation</vt:lpstr>
      <vt:lpstr>Saturation Temperature and Saturation Pressure</vt:lpstr>
      <vt:lpstr>PowerPoint Presentation</vt:lpstr>
      <vt:lpstr>PowerPoint Presentation</vt:lpstr>
      <vt:lpstr>Some Consequences of Tsat and Psat Dependence</vt:lpstr>
      <vt:lpstr>PowerPoint Presentation</vt:lpstr>
      <vt:lpstr>PowerPoint Presentation</vt:lpstr>
      <vt:lpstr>PROPERTY DIAGRAMS FOR PHASE-CHANGE PROCESSES</vt:lpstr>
      <vt:lpstr>PowerPoint Presentation</vt:lpstr>
      <vt:lpstr>PowerPoint Presentation</vt:lpstr>
      <vt:lpstr>PowerPoint Presentation</vt:lpstr>
      <vt:lpstr>Extending the Diagrams to Include the Solid Phase</vt:lpstr>
      <vt:lpstr>PowerPoint Presentation</vt:lpstr>
      <vt:lpstr>PowerPoint Presentation</vt:lpstr>
      <vt:lpstr>PowerPoint Presentation</vt:lpstr>
      <vt:lpstr>PowerPoint Presentation</vt:lpstr>
      <vt:lpstr>PROPERTY TABLES</vt:lpstr>
      <vt:lpstr>PowerPoint Presentation</vt:lpstr>
      <vt:lpstr>Saturated Liquid and Saturated Vapor States</vt:lpstr>
      <vt:lpstr>PowerPoint Presentation</vt:lpstr>
      <vt:lpstr>PowerPoint Presentation</vt:lpstr>
      <vt:lpstr>Saturated Liquid–Vapor Mixture</vt:lpstr>
      <vt:lpstr>PowerPoint Presentation</vt:lpstr>
      <vt:lpstr>PowerPoint Presentation</vt:lpstr>
      <vt:lpstr>PowerPoint Presentation</vt:lpstr>
      <vt:lpstr>PowerPoint Presentation</vt:lpstr>
      <vt:lpstr>Superheated Vapor</vt:lpstr>
      <vt:lpstr>PowerPoint Presentation</vt:lpstr>
      <vt:lpstr>Compressed Liquid</vt:lpstr>
      <vt:lpstr>PowerPoint Presentation</vt:lpstr>
      <vt:lpstr>PowerPoint Presentation</vt:lpstr>
      <vt:lpstr>Reference State and Reference Values</vt:lpstr>
      <vt:lpstr>PowerPoint Presentation</vt:lpstr>
      <vt:lpstr>THE IDEAL-GAS EQUATION OF STATE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 User Notes Delete this slide from final presentation.</dc:title>
  <dc:creator>Mehra, Ruchika</dc:creator>
  <cp:lastModifiedBy>Ahsan Azhar</cp:lastModifiedBy>
  <cp:revision>25</cp:revision>
  <cp:lastPrinted>2018-08-01T21:17:27Z</cp:lastPrinted>
  <dcterms:created xsi:type="dcterms:W3CDTF">2019-03-07T04:20:31Z</dcterms:created>
  <dcterms:modified xsi:type="dcterms:W3CDTF">2021-11-02T09:03:23Z</dcterms:modified>
</cp:coreProperties>
</file>